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1" r:id="rId5"/>
    <p:sldId id="259" r:id="rId6"/>
    <p:sldId id="260" r:id="rId7"/>
    <p:sldId id="273" r:id="rId8"/>
    <p:sldId id="272" r:id="rId9"/>
    <p:sldId id="262" r:id="rId10"/>
    <p:sldId id="278" r:id="rId11"/>
    <p:sldId id="279" r:id="rId12"/>
    <p:sldId id="280" r:id="rId13"/>
    <p:sldId id="264" r:id="rId14"/>
    <p:sldId id="284" r:id="rId15"/>
    <p:sldId id="282" r:id="rId16"/>
    <p:sldId id="283" r:id="rId17"/>
    <p:sldId id="269" r:id="rId18"/>
    <p:sldId id="285" r:id="rId19"/>
    <p:sldId id="275" r:id="rId20"/>
    <p:sldId id="276" r:id="rId21"/>
    <p:sldId id="288" r:id="rId22"/>
    <p:sldId id="277" r:id="rId2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D6973-6EBB-422D-920D-A2EB74631D45}" type="datetimeFigureOut">
              <a:rPr lang="it-IT" smtClean="0"/>
              <a:t>14/01/2024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9C372-681C-4776-8B23-3EAD7CD3EC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49404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D6973-6EBB-422D-920D-A2EB74631D45}" type="datetimeFigureOut">
              <a:rPr lang="it-IT" smtClean="0"/>
              <a:t>14/01/2024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9C372-681C-4776-8B23-3EAD7CD3EC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7016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D6973-6EBB-422D-920D-A2EB74631D45}" type="datetimeFigureOut">
              <a:rPr lang="it-IT" smtClean="0"/>
              <a:t>14/01/2024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9C372-681C-4776-8B23-3EAD7CD3EC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17819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D6973-6EBB-422D-920D-A2EB74631D45}" type="datetimeFigureOut">
              <a:rPr lang="it-IT" smtClean="0"/>
              <a:t>14/01/2024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9C372-681C-4776-8B23-3EAD7CD3EC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3526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D6973-6EBB-422D-920D-A2EB74631D45}" type="datetimeFigureOut">
              <a:rPr lang="it-IT" smtClean="0"/>
              <a:t>14/01/2024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9C372-681C-4776-8B23-3EAD7CD3EC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0287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D6973-6EBB-422D-920D-A2EB74631D45}" type="datetimeFigureOut">
              <a:rPr lang="it-IT" smtClean="0"/>
              <a:t>14/01/2024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9C372-681C-4776-8B23-3EAD7CD3EC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1713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D6973-6EBB-422D-920D-A2EB74631D45}" type="datetimeFigureOut">
              <a:rPr lang="it-IT" smtClean="0"/>
              <a:t>14/01/2024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9C372-681C-4776-8B23-3EAD7CD3EC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72342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D6973-6EBB-422D-920D-A2EB74631D45}" type="datetimeFigureOut">
              <a:rPr lang="it-IT" smtClean="0"/>
              <a:t>14/01/2024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9C372-681C-4776-8B23-3EAD7CD3EC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5047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D6973-6EBB-422D-920D-A2EB74631D45}" type="datetimeFigureOut">
              <a:rPr lang="it-IT" smtClean="0"/>
              <a:t>14/01/2024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9C372-681C-4776-8B23-3EAD7CD3EC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8132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D6973-6EBB-422D-920D-A2EB74631D45}" type="datetimeFigureOut">
              <a:rPr lang="it-IT" smtClean="0"/>
              <a:t>14/01/2024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9C372-681C-4776-8B23-3EAD7CD3EC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0254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D6973-6EBB-422D-920D-A2EB74631D45}" type="datetimeFigureOut">
              <a:rPr lang="it-IT" smtClean="0"/>
              <a:t>14/01/2024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9C372-681C-4776-8B23-3EAD7CD3EC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4490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5D6973-6EBB-422D-920D-A2EB74631D45}" type="datetimeFigureOut">
              <a:rPr lang="it-IT" smtClean="0"/>
              <a:t>14/01/2024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19C372-681C-4776-8B23-3EAD7CD3EC2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8891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>
                <a:latin typeface="Comic Sans MS" panose="030F0702030302020204" pitchFamily="66" charset="0"/>
              </a:rPr>
              <a:t>Farmaci a scuola:</a:t>
            </a:r>
            <a:br>
              <a:rPr lang="it-IT" b="1" dirty="0">
                <a:latin typeface="Comic Sans MS" panose="030F0702030302020204" pitchFamily="66" charset="0"/>
              </a:rPr>
            </a:br>
            <a:r>
              <a:rPr lang="it-IT" b="1" dirty="0">
                <a:latin typeface="Comic Sans MS" panose="030F0702030302020204" pitchFamily="66" charset="0"/>
              </a:rPr>
              <a:t>Gestione della crisi epilettica</a:t>
            </a:r>
            <a:endParaRPr lang="it-IT" dirty="0">
              <a:latin typeface="Comic Sans MS" panose="030F0702030302020204" pitchFamily="66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>
                <a:latin typeface="Comic Sans MS" panose="030F0702030302020204" pitchFamily="66" charset="0"/>
              </a:rPr>
              <a:t>Dott.ssa Luisa Graziano</a:t>
            </a:r>
          </a:p>
          <a:p>
            <a:r>
              <a:rPr lang="it-IT" dirty="0" smtClean="0">
                <a:latin typeface="Comic Sans MS" panose="030F0702030302020204" pitchFamily="66" charset="0"/>
              </a:rPr>
              <a:t>ASL NA1 DSB 29</a:t>
            </a:r>
            <a:endParaRPr lang="it-IT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900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71895" y="426671"/>
            <a:ext cx="10515600" cy="1325563"/>
          </a:xfrm>
          <a:solidFill>
            <a:schemeClr val="accent1"/>
          </a:solidFill>
        </p:spPr>
        <p:txBody>
          <a:bodyPr/>
          <a:lstStyle/>
          <a:p>
            <a:pPr algn="ctr"/>
            <a:r>
              <a:rPr lang="it-IT" b="1" dirty="0" smtClean="0">
                <a:latin typeface="Comic Sans MS" panose="030F0702030302020204" pitchFamily="66" charset="0"/>
              </a:rPr>
              <a:t>Crisi convulsiva o epilettica</a:t>
            </a:r>
            <a:endParaRPr lang="it-IT" b="1" dirty="0">
              <a:latin typeface="Comic Sans MS" panose="030F0702030302020204" pitchFamily="66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199" y="1825625"/>
            <a:ext cx="10782993" cy="4351338"/>
          </a:xfrm>
        </p:spPr>
        <p:txBody>
          <a:bodyPr/>
          <a:lstStyle/>
          <a:p>
            <a:pPr marL="0" indent="0">
              <a:buNone/>
            </a:pPr>
            <a:r>
              <a:rPr lang="it-IT" dirty="0" smtClean="0">
                <a:latin typeface="Comic Sans MS" panose="030F0702030302020204" pitchFamily="66" charset="0"/>
              </a:rPr>
              <a:t>La crisi convulsiva o epilettica è un episodio critico risultante dalla scarica intermittente di una popolazione di neuroni cerebrali.</a:t>
            </a:r>
          </a:p>
          <a:p>
            <a:pPr marL="0" indent="0">
              <a:buNone/>
            </a:pPr>
            <a:endParaRPr lang="it-IT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it-IT" dirty="0" smtClean="0">
                <a:latin typeface="Comic Sans MS" panose="030F0702030302020204" pitchFamily="66" charset="0"/>
              </a:rPr>
              <a:t>Può essere estesa a tutto il cervello o limitata ad una singola zona.</a:t>
            </a:r>
          </a:p>
          <a:p>
            <a:pPr marL="0" indent="0">
              <a:buNone/>
            </a:pPr>
            <a:endParaRPr lang="it-IT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it-IT" dirty="0" smtClean="0">
                <a:latin typeface="Comic Sans MS" panose="030F0702030302020204" pitchFamily="66" charset="0"/>
              </a:rPr>
              <a:t>Tipi di crisi: crisi generalizzate, crisi parziali, crisi parziali secondariamente generalizzate, crisi complesse.</a:t>
            </a:r>
            <a:endParaRPr lang="it-IT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8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3200" dirty="0" smtClean="0">
                <a:latin typeface="Comic Sans MS" panose="030F0702030302020204" pitchFamily="66" charset="0"/>
              </a:rPr>
              <a:t>La famiglia </a:t>
            </a:r>
            <a:r>
              <a:rPr lang="it-IT" sz="3200" dirty="0">
                <a:latin typeface="Comic Sans MS" panose="030F0702030302020204" pitchFamily="66" charset="0"/>
              </a:rPr>
              <a:t>chiede la somministrazione dei</a:t>
            </a:r>
          </a:p>
          <a:p>
            <a:pPr marL="0" indent="0" algn="ctr">
              <a:buNone/>
            </a:pPr>
            <a:r>
              <a:rPr lang="it-IT" sz="3200" dirty="0">
                <a:latin typeface="Comic Sans MS" panose="030F0702030302020204" pitchFamily="66" charset="0"/>
              </a:rPr>
              <a:t>farmaci a scuola presentando</a:t>
            </a:r>
          </a:p>
          <a:p>
            <a:pPr marL="0" indent="0" algn="ctr">
              <a:buNone/>
            </a:pPr>
            <a:r>
              <a:rPr lang="it-IT" sz="3200" b="1" i="1" dirty="0">
                <a:latin typeface="Comic Sans MS" panose="030F0702030302020204" pitchFamily="66" charset="0"/>
              </a:rPr>
              <a:t>CERTIFICATO </a:t>
            </a:r>
            <a:r>
              <a:rPr lang="it-IT" sz="3200" b="1" i="1" dirty="0" smtClean="0">
                <a:latin typeface="Comic Sans MS" panose="030F0702030302020204" pitchFamily="66" charset="0"/>
              </a:rPr>
              <a:t>MEDICO </a:t>
            </a:r>
            <a:endParaRPr lang="it-IT" sz="3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2906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algn="ctr"/>
            <a:r>
              <a:rPr lang="it-IT" b="1" dirty="0">
                <a:latin typeface="Comic Sans MS" panose="030F0702030302020204" pitchFamily="66" charset="0"/>
              </a:rPr>
              <a:t>Farmaci a scuola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 </a:t>
            </a:r>
            <a:r>
              <a:rPr lang="it-IT" dirty="0">
                <a:latin typeface="Comic Sans MS" panose="030F0702030302020204" pitchFamily="66" charset="0"/>
              </a:rPr>
              <a:t>Terapia cronica: per la prevenzione di nuove</a:t>
            </a:r>
          </a:p>
          <a:p>
            <a:pPr marL="0" indent="0">
              <a:buNone/>
            </a:pPr>
            <a:r>
              <a:rPr lang="it-IT" dirty="0" smtClean="0">
                <a:latin typeface="Comic Sans MS" panose="030F0702030302020204" pitchFamily="66" charset="0"/>
              </a:rPr>
              <a:t>     crisi epilettiche (sciroppo o compressa)</a:t>
            </a:r>
          </a:p>
          <a:p>
            <a:pPr marL="0" indent="0">
              <a:buNone/>
            </a:pPr>
            <a:endParaRPr lang="it-IT" dirty="0">
              <a:latin typeface="Comic Sans MS" panose="030F0702030302020204" pitchFamily="66" charset="0"/>
            </a:endParaRPr>
          </a:p>
          <a:p>
            <a:r>
              <a:rPr lang="it-IT" dirty="0">
                <a:latin typeface="Comic Sans MS" panose="030F0702030302020204" pitchFamily="66" charset="0"/>
              </a:rPr>
              <a:t> Terapia acuta: per il controllo della singola crisi</a:t>
            </a:r>
          </a:p>
          <a:p>
            <a:pPr marL="0" indent="0">
              <a:buNone/>
            </a:pPr>
            <a:r>
              <a:rPr lang="it-IT" dirty="0" smtClean="0">
                <a:latin typeface="Comic Sans MS" panose="030F0702030302020204" pitchFamily="66" charset="0"/>
              </a:rPr>
              <a:t>      se </a:t>
            </a:r>
            <a:r>
              <a:rPr lang="it-IT" dirty="0">
                <a:latin typeface="Comic Sans MS" panose="030F0702030302020204" pitchFamily="66" charset="0"/>
              </a:rPr>
              <a:t>di durata superiore a 4 </a:t>
            </a:r>
            <a:r>
              <a:rPr lang="it-IT" dirty="0" smtClean="0">
                <a:latin typeface="Comic Sans MS" panose="030F0702030302020204" pitchFamily="66" charset="0"/>
              </a:rPr>
              <a:t>minuti (peretta o soluzione oro-         	</a:t>
            </a:r>
            <a:r>
              <a:rPr lang="it-IT" dirty="0" err="1" smtClean="0">
                <a:latin typeface="Comic Sans MS" panose="030F0702030302020204" pitchFamily="66" charset="0"/>
              </a:rPr>
              <a:t>mucosale</a:t>
            </a:r>
            <a:r>
              <a:rPr lang="it-IT" dirty="0" smtClean="0">
                <a:latin typeface="Comic Sans MS" panose="030F0702030302020204" pitchFamily="66" charset="0"/>
              </a:rPr>
              <a:t>)</a:t>
            </a:r>
            <a:endParaRPr lang="it-IT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15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i="1" dirty="0">
                <a:latin typeface="Comic Sans MS" panose="030F0702030302020204" pitchFamily="66" charset="0"/>
              </a:rPr>
              <a:t>Non tutte le epilessie necessitano di</a:t>
            </a:r>
            <a:br>
              <a:rPr lang="it-IT" i="1" dirty="0">
                <a:latin typeface="Comic Sans MS" panose="030F0702030302020204" pitchFamily="66" charset="0"/>
              </a:rPr>
            </a:br>
            <a:r>
              <a:rPr lang="it-IT" i="1" dirty="0">
                <a:latin typeface="Comic Sans MS" panose="030F0702030302020204" pitchFamily="66" charset="0"/>
              </a:rPr>
              <a:t>intervento farmacologico a scuola</a:t>
            </a:r>
            <a:endParaRPr lang="it-IT" dirty="0">
              <a:latin typeface="Comic Sans MS" panose="030F0702030302020204" pitchFamily="66" charset="0"/>
            </a:endParaRP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33129" y="1943079"/>
            <a:ext cx="8295609" cy="4233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700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>
                <a:latin typeface="Comic Sans MS" panose="030F0702030302020204" pitchFamily="66" charset="0"/>
              </a:rPr>
              <a:t>DURATA</a:t>
            </a:r>
            <a:endParaRPr lang="it-IT" dirty="0">
              <a:latin typeface="Comic Sans MS" panose="030F0702030302020204" pitchFamily="66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65265" y="1529542"/>
            <a:ext cx="11064240" cy="4647421"/>
          </a:xfrm>
        </p:spPr>
        <p:txBody>
          <a:bodyPr>
            <a:normAutofit lnSpcReduction="10000"/>
          </a:bodyPr>
          <a:lstStyle/>
          <a:p>
            <a:r>
              <a:rPr lang="it-IT" dirty="0"/>
              <a:t> </a:t>
            </a:r>
            <a:r>
              <a:rPr lang="it-IT" dirty="0">
                <a:latin typeface="Comic Sans MS" panose="030F0702030302020204" pitchFamily="66" charset="0"/>
              </a:rPr>
              <a:t>Assenza: in media 10-15 sec</a:t>
            </a:r>
          </a:p>
          <a:p>
            <a:r>
              <a:rPr lang="it-IT" dirty="0">
                <a:latin typeface="Comic Sans MS" panose="030F0702030302020204" pitchFamily="66" charset="0"/>
              </a:rPr>
              <a:t> Crisi focale: in media 3 minuti</a:t>
            </a:r>
          </a:p>
          <a:p>
            <a:r>
              <a:rPr lang="it-IT" dirty="0">
                <a:latin typeface="Comic Sans MS" panose="030F0702030302020204" pitchFamily="66" charset="0"/>
              </a:rPr>
              <a:t> Crisi tonico-clonica: 1-2 </a:t>
            </a:r>
            <a:r>
              <a:rPr lang="it-IT" dirty="0" smtClean="0">
                <a:latin typeface="Comic Sans MS" panose="030F0702030302020204" pitchFamily="66" charset="0"/>
              </a:rPr>
              <a:t>minuti</a:t>
            </a:r>
          </a:p>
          <a:p>
            <a:pPr marL="0" indent="0">
              <a:buNone/>
            </a:pPr>
            <a:endParaRPr lang="it-IT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it-IT" dirty="0" smtClean="0">
                <a:latin typeface="Comic Sans MS" panose="030F0702030302020204" pitchFamily="66" charset="0"/>
              </a:rPr>
              <a:t>La crisi convulsiva generalizzata si caratterizza dalla perdita di coscienza con caduta improvvisa, irrigidimento con scosse del corpo, schiuma alla bocca, denti stretti, spesso perdita di urine e a volte anche di feci. </a:t>
            </a:r>
          </a:p>
          <a:p>
            <a:pPr marL="0" indent="0">
              <a:buNone/>
            </a:pPr>
            <a:r>
              <a:rPr lang="it-IT" dirty="0" smtClean="0">
                <a:latin typeface="Comic Sans MS" panose="030F0702030302020204" pitchFamily="66" charset="0"/>
              </a:rPr>
              <a:t>Successivamente, ripresa della coscienza nell’arco di pochi minuti con nessuna memoria dell’accaduto. Generalmente residuano sonnolenza e sopore, disorientamento e talora mal di testa.</a:t>
            </a:r>
            <a:endParaRPr lang="it-IT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98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21574" y="826476"/>
            <a:ext cx="10515600" cy="5688623"/>
          </a:xfrm>
        </p:spPr>
        <p:txBody>
          <a:bodyPr>
            <a:normAutofit fontScale="90000"/>
          </a:bodyPr>
          <a:lstStyle/>
          <a:p>
            <a:r>
              <a:rPr lang="it-IT" sz="3100" dirty="0" smtClean="0">
                <a:latin typeface="Comic Sans MS" panose="030F0702030302020204" pitchFamily="66" charset="0"/>
              </a:rPr>
              <a:t>La maggior parte delle crisi in bambini con epilessia o crisi febbrili non rappresenta un’emergenza medica, sebbene possa apparire tale, e termina da sola, dopo 2-3 minuti. </a:t>
            </a:r>
            <a:br>
              <a:rPr lang="it-IT" sz="3100" dirty="0" smtClean="0">
                <a:latin typeface="Comic Sans MS" panose="030F0702030302020204" pitchFamily="66" charset="0"/>
              </a:rPr>
            </a:br>
            <a:r>
              <a:rPr lang="it-IT" sz="3100" dirty="0" smtClean="0">
                <a:latin typeface="Comic Sans MS" panose="030F0702030302020204" pitchFamily="66" charset="0"/>
              </a:rPr>
              <a:t/>
            </a:r>
            <a:br>
              <a:rPr lang="it-IT" sz="3100" dirty="0" smtClean="0">
                <a:latin typeface="Comic Sans MS" panose="030F0702030302020204" pitchFamily="66" charset="0"/>
              </a:rPr>
            </a:br>
            <a:r>
              <a:rPr lang="it-IT" sz="3100" dirty="0" smtClean="0">
                <a:latin typeface="Comic Sans MS" panose="030F0702030302020204" pitchFamily="66" charset="0"/>
              </a:rPr>
              <a:t>Bisogna essere consapevoli che le funzioni vitali restano integre</a:t>
            </a:r>
            <a:br>
              <a:rPr lang="it-IT" sz="3100" dirty="0" smtClean="0">
                <a:latin typeface="Comic Sans MS" panose="030F0702030302020204" pitchFamily="66" charset="0"/>
              </a:rPr>
            </a:br>
            <a:r>
              <a:rPr lang="it-IT" sz="3100" dirty="0">
                <a:latin typeface="Comic Sans MS" panose="030F0702030302020204" pitchFamily="66" charset="0"/>
              </a:rPr>
              <a:t/>
            </a:r>
            <a:br>
              <a:rPr lang="it-IT" sz="3100" dirty="0">
                <a:latin typeface="Comic Sans MS" panose="030F0702030302020204" pitchFamily="66" charset="0"/>
              </a:rPr>
            </a:br>
            <a:r>
              <a:rPr lang="it-IT" sz="3100" dirty="0" smtClean="0">
                <a:latin typeface="Comic Sans MS" panose="030F0702030302020204" pitchFamily="66" charset="0"/>
              </a:rPr>
              <a:t>Per </a:t>
            </a:r>
            <a:r>
              <a:rPr lang="it-IT" sz="3100" b="1" dirty="0" smtClean="0">
                <a:latin typeface="Comic Sans MS" panose="030F0702030302020204" pitchFamily="66" charset="0"/>
              </a:rPr>
              <a:t>crisi epilettica prolungata </a:t>
            </a:r>
            <a:r>
              <a:rPr lang="it-IT" sz="3100" dirty="0" smtClean="0">
                <a:latin typeface="Comic Sans MS" panose="030F0702030302020204" pitchFamily="66" charset="0"/>
              </a:rPr>
              <a:t>si intende una crisi che dura </a:t>
            </a:r>
            <a:r>
              <a:rPr lang="it-IT" sz="3100" b="1" dirty="0" smtClean="0">
                <a:latin typeface="Comic Sans MS" panose="030F0702030302020204" pitchFamily="66" charset="0"/>
              </a:rPr>
              <a:t>più di 10-15 minuti</a:t>
            </a:r>
            <a:br>
              <a:rPr lang="it-IT" sz="3100" b="1" dirty="0" smtClean="0">
                <a:latin typeface="Comic Sans MS" panose="030F0702030302020204" pitchFamily="66" charset="0"/>
              </a:rPr>
            </a:br>
            <a:r>
              <a:rPr lang="it-IT" sz="3100" dirty="0">
                <a:latin typeface="Comic Sans MS" panose="030F0702030302020204" pitchFamily="66" charset="0"/>
              </a:rPr>
              <a:t/>
            </a:r>
            <a:br>
              <a:rPr lang="it-IT" sz="3100" dirty="0">
                <a:latin typeface="Comic Sans MS" panose="030F0702030302020204" pitchFamily="66" charset="0"/>
              </a:rPr>
            </a:br>
            <a:r>
              <a:rPr lang="it-IT" sz="3100" dirty="0">
                <a:latin typeface="Comic Sans MS" panose="030F0702030302020204" pitchFamily="66" charset="0"/>
              </a:rPr>
              <a:t>Solo una crisi epilettica </a:t>
            </a:r>
            <a:r>
              <a:rPr lang="it-IT" sz="3100" b="1" dirty="0">
                <a:latin typeface="Comic Sans MS" panose="030F0702030302020204" pitchFamily="66" charset="0"/>
              </a:rPr>
              <a:t>molto prolungata </a:t>
            </a:r>
            <a:r>
              <a:rPr lang="it-IT" sz="3100" dirty="0">
                <a:latin typeface="Comic Sans MS" panose="030F0702030302020204" pitchFamily="66" charset="0"/>
              </a:rPr>
              <a:t>può provocare complicanze cardio-respiratorie e neurologiche</a:t>
            </a:r>
            <a:r>
              <a:rPr lang="it-IT" sz="3100" dirty="0" smtClean="0">
                <a:latin typeface="Comic Sans MS" panose="030F0702030302020204" pitchFamily="66" charset="0"/>
              </a:rPr>
              <a:t>.</a:t>
            </a:r>
            <a:br>
              <a:rPr lang="it-IT" sz="3100" dirty="0" smtClean="0">
                <a:latin typeface="Comic Sans MS" panose="030F0702030302020204" pitchFamily="66" charset="0"/>
              </a:rPr>
            </a:br>
            <a:r>
              <a:rPr lang="it-IT" sz="3100" dirty="0" smtClean="0">
                <a:latin typeface="Comic Sans MS" panose="030F0702030302020204" pitchFamily="66" charset="0"/>
              </a:rPr>
              <a:t/>
            </a:r>
            <a:br>
              <a:rPr lang="it-IT" sz="3100" dirty="0" smtClean="0">
                <a:latin typeface="Comic Sans MS" panose="030F0702030302020204" pitchFamily="66" charset="0"/>
              </a:rPr>
            </a:br>
            <a:r>
              <a:rPr lang="it-IT" sz="3100" dirty="0" smtClean="0">
                <a:latin typeface="Comic Sans MS" panose="030F0702030302020204" pitchFamily="66" charset="0"/>
              </a:rPr>
              <a:t>Quindi, superati </a:t>
            </a:r>
            <a:r>
              <a:rPr lang="it-IT" sz="3100" dirty="0">
                <a:latin typeface="Comic Sans MS" panose="030F0702030302020204" pitchFamily="66" charset="0"/>
              </a:rPr>
              <a:t>i 3-4 minuti, la crisi deve essere interrotta.</a:t>
            </a:r>
            <a:br>
              <a:rPr lang="it-IT" sz="3100" dirty="0">
                <a:latin typeface="Comic Sans MS" panose="030F0702030302020204" pitchFamily="66" charset="0"/>
              </a:rPr>
            </a:br>
            <a:r>
              <a:rPr lang="it-IT" sz="3100" dirty="0">
                <a:latin typeface="Comic Sans MS" panose="030F0702030302020204" pitchFamily="66" charset="0"/>
              </a:rPr>
              <a:t/>
            </a:r>
            <a:br>
              <a:rPr lang="it-IT" sz="3100" dirty="0">
                <a:latin typeface="Comic Sans MS" panose="030F0702030302020204" pitchFamily="66" charset="0"/>
              </a:rPr>
            </a:br>
            <a:r>
              <a:rPr lang="it-IT" sz="3100" dirty="0">
                <a:latin typeface="Comic Sans MS" panose="030F0702030302020204" pitchFamily="66" charset="0"/>
              </a:rPr>
              <a:t>Rischi?: eventuali </a:t>
            </a:r>
            <a:r>
              <a:rPr lang="it-IT" sz="3100" dirty="0" smtClean="0">
                <a:latin typeface="Comic Sans MS" panose="030F0702030302020204" pitchFamily="66" charset="0"/>
              </a:rPr>
              <a:t>traumi</a:t>
            </a:r>
            <a:br>
              <a:rPr lang="it-IT" sz="3100" dirty="0" smtClean="0">
                <a:latin typeface="Comic Sans MS" panose="030F0702030302020204" pitchFamily="66" charset="0"/>
              </a:rPr>
            </a:br>
            <a:r>
              <a:rPr lang="it-IT" sz="3100" dirty="0">
                <a:latin typeface="Comic Sans MS" panose="030F0702030302020204" pitchFamily="66" charset="0"/>
              </a:rPr>
              <a:t/>
            </a:r>
            <a:br>
              <a:rPr lang="it-IT" sz="3100" dirty="0">
                <a:latin typeface="Comic Sans MS" panose="030F0702030302020204" pitchFamily="66" charset="0"/>
              </a:rPr>
            </a:br>
            <a:endParaRPr lang="it-IT" sz="31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394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79764" y="274320"/>
            <a:ext cx="10515600" cy="789709"/>
          </a:xfrm>
        </p:spPr>
        <p:txBody>
          <a:bodyPr>
            <a:normAutofit/>
          </a:bodyPr>
          <a:lstStyle/>
          <a:p>
            <a:pPr algn="ctr"/>
            <a:r>
              <a:rPr lang="it-IT" b="1" dirty="0" smtClean="0">
                <a:latin typeface="Comic Sans MS" panose="030F0702030302020204" pitchFamily="66" charset="0"/>
              </a:rPr>
              <a:t>Convulsione febbrile</a:t>
            </a:r>
            <a:endParaRPr lang="it-IT" b="1" dirty="0">
              <a:latin typeface="Comic Sans MS" panose="030F0702030302020204" pitchFamily="66" charset="0"/>
            </a:endParaRPr>
          </a:p>
        </p:txBody>
      </p:sp>
      <p:sp>
        <p:nvSpPr>
          <p:cNvPr id="4" name="Segnaposto contenut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it-IT" dirty="0" smtClean="0">
                <a:latin typeface="Comic Sans MS" panose="030F0702030302020204" pitchFamily="66" charset="0"/>
              </a:rPr>
              <a:t>Episodio convulsivo in corso di febbre, di solito crisi generalizzata, con perdita di coscienza e scosse tonico-cloniche agli arti. </a:t>
            </a:r>
          </a:p>
          <a:p>
            <a:r>
              <a:rPr lang="it-IT" dirty="0" smtClean="0">
                <a:latin typeface="Comic Sans MS" panose="030F0702030302020204" pitchFamily="66" charset="0"/>
              </a:rPr>
              <a:t>Spesso si presenta al momento dell’insorgere della febbre.</a:t>
            </a:r>
          </a:p>
          <a:p>
            <a:r>
              <a:rPr lang="it-IT" dirty="0" smtClean="0">
                <a:latin typeface="Comic Sans MS" panose="030F0702030302020204" pitchFamily="66" charset="0"/>
              </a:rPr>
              <a:t>Diversa da brividi (tremori fini con coscienza normale)</a:t>
            </a:r>
          </a:p>
          <a:p>
            <a:r>
              <a:rPr lang="it-IT" dirty="0" smtClean="0">
                <a:latin typeface="Comic Sans MS" panose="030F0702030302020204" pitchFamily="66" charset="0"/>
              </a:rPr>
              <a:t>E’ espressione di una particolare sensibilità cerebrale alla temperatura corporea aumentata.</a:t>
            </a:r>
          </a:p>
          <a:p>
            <a:r>
              <a:rPr lang="it-IT" dirty="0" smtClean="0">
                <a:latin typeface="Comic Sans MS" panose="030F0702030302020204" pitchFamily="66" charset="0"/>
              </a:rPr>
              <a:t>Può verificarsi in bambini al di sotto dei 5-6 anni.</a:t>
            </a:r>
          </a:p>
          <a:p>
            <a:r>
              <a:rPr lang="it-IT" dirty="0" smtClean="0">
                <a:latin typeface="Comic Sans MS" panose="030F0702030302020204" pitchFamily="66" charset="0"/>
              </a:rPr>
              <a:t>Di solito è presente familiarità.</a:t>
            </a:r>
            <a:endParaRPr lang="it-IT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42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53561" y="2230071"/>
            <a:ext cx="10515600" cy="1576998"/>
          </a:xfrm>
        </p:spPr>
        <p:txBody>
          <a:bodyPr>
            <a:normAutofit/>
          </a:bodyPr>
          <a:lstStyle/>
          <a:p>
            <a:pPr algn="ctr"/>
            <a:r>
              <a:rPr lang="it-IT" sz="7200" b="1" i="1" dirty="0">
                <a:latin typeface="Comic Sans MS" panose="030F0702030302020204" pitchFamily="66" charset="0"/>
              </a:rPr>
              <a:t>COSA FARE ?</a:t>
            </a:r>
            <a:endParaRPr lang="it-IT" sz="72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898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player.slideplayer.it/89/14357884/slides/slide_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941" y="626226"/>
            <a:ext cx="7625139" cy="5718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745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player.slideplayer.it/89/14357884/slides/slide_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09" y="217906"/>
            <a:ext cx="5811520" cy="435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4479" y="2023107"/>
            <a:ext cx="5487603" cy="442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13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player.slideplayer.it/89/14357884/slides/slide_3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072" y="926929"/>
            <a:ext cx="6887960" cy="5165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Segnaposto contenuto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833902" y="958072"/>
            <a:ext cx="4002782" cy="5103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881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6000" i="1" dirty="0">
                <a:latin typeface="Comic Sans MS" panose="030F0702030302020204" pitchFamily="66" charset="0"/>
              </a:rPr>
              <a:t>COSA </a:t>
            </a:r>
            <a:r>
              <a:rPr lang="it-IT" sz="6000" b="1" i="1" dirty="0" smtClean="0">
                <a:latin typeface="Comic Sans MS" panose="030F0702030302020204" pitchFamily="66" charset="0"/>
              </a:rPr>
              <a:t>NON </a:t>
            </a:r>
            <a:endParaRPr lang="it-IT" sz="6000" b="1" i="1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it-IT" sz="6000" i="1" dirty="0">
                <a:latin typeface="Comic Sans MS" panose="030F0702030302020204" pitchFamily="66" charset="0"/>
              </a:rPr>
              <a:t>FARE ?</a:t>
            </a:r>
            <a:endParaRPr lang="it-IT" sz="6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643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player.slideplayer.it/89/14357884/slides/slide_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389" y="473826"/>
            <a:ext cx="7991303" cy="5993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2586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player.slideplayer.it/89/14357884/slides/slide_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753" y="401782"/>
            <a:ext cx="8049087" cy="6036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2272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player.slideplayer.it/89/14357884/slides/slide_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277" y="592974"/>
            <a:ext cx="7591887" cy="569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tangolo 1"/>
          <p:cNvSpPr/>
          <p:nvPr/>
        </p:nvSpPr>
        <p:spPr>
          <a:xfrm>
            <a:off x="8617528" y="2086325"/>
            <a:ext cx="320317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>
                <a:latin typeface="Comic Sans MS" panose="030F0702030302020204" pitchFamily="66" charset="0"/>
              </a:rPr>
              <a:t>Il </a:t>
            </a:r>
            <a:r>
              <a:rPr lang="it-IT" b="1" dirty="0" err="1" smtClean="0">
                <a:latin typeface="Comic Sans MS" panose="030F0702030302020204" pitchFamily="66" charset="0"/>
              </a:rPr>
              <a:t>MicroPam</a:t>
            </a:r>
            <a:r>
              <a:rPr lang="it-IT" b="1" dirty="0" smtClean="0">
                <a:latin typeface="Comic Sans MS" panose="030F0702030302020204" pitchFamily="66" charset="0"/>
              </a:rPr>
              <a:t> </a:t>
            </a:r>
            <a:r>
              <a:rPr lang="it-IT" b="1" dirty="0">
                <a:latin typeface="Comic Sans MS" panose="030F0702030302020204" pitchFamily="66" charset="0"/>
              </a:rPr>
              <a:t>può essere somministrato da personale non sanitario (essendo supposta liquida); </a:t>
            </a:r>
            <a:endParaRPr lang="it-IT" b="1" dirty="0" smtClean="0">
              <a:latin typeface="Comic Sans MS" panose="030F0702030302020204" pitchFamily="66" charset="0"/>
            </a:endParaRPr>
          </a:p>
          <a:p>
            <a:pPr algn="just"/>
            <a:r>
              <a:rPr lang="it-IT" b="1" dirty="0" smtClean="0">
                <a:latin typeface="Comic Sans MS" panose="030F0702030302020204" pitchFamily="66" charset="0"/>
              </a:rPr>
              <a:t>non </a:t>
            </a:r>
            <a:r>
              <a:rPr lang="it-IT" b="1" dirty="0">
                <a:latin typeface="Comic Sans MS" panose="030F0702030302020204" pitchFamily="66" charset="0"/>
              </a:rPr>
              <a:t>c’è possibilità di errore nella somministrazione e non c’è discrezionalità, in quanto una crisi epilettica è evidente e le competenze dei docenti, che hanno seguito un corso di primo soccorso, sono sufficienti.</a:t>
            </a:r>
          </a:p>
        </p:txBody>
      </p:sp>
    </p:spTree>
    <p:extLst>
      <p:ext uri="{BB962C8B-B14F-4D97-AF65-F5344CB8AC3E}">
        <p14:creationId xmlns:p14="http://schemas.microsoft.com/office/powerpoint/2010/main" val="165266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779" y="469432"/>
            <a:ext cx="5386145" cy="3034276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5430" y="469431"/>
            <a:ext cx="5236352" cy="3102443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80" y="3782027"/>
            <a:ext cx="5386144" cy="2932054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4150" y="3723287"/>
            <a:ext cx="5126035" cy="3011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661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811485"/>
            <a:ext cx="5557719" cy="304614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5402" y="811485"/>
            <a:ext cx="5017036" cy="304614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450" y="4236259"/>
            <a:ext cx="4081675" cy="2432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86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layer.slideplayer.it/89/14357884/slides/slide_4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677" y="85898"/>
            <a:ext cx="8905298" cy="6678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428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player.slideplayer.it/89/14357884/slides/slide_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076" y="259772"/>
            <a:ext cx="9401174" cy="6483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633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player.slideplayer.it/89/14357884/slides/slide_5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225" y="469900"/>
            <a:ext cx="8134350" cy="5757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350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player.slideplayer.it/89/14357884/slides/slide_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5179" y="421569"/>
            <a:ext cx="8125228" cy="6093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492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455</TotalTime>
  <Words>455</Words>
  <Application>Microsoft Office PowerPoint</Application>
  <PresentationFormat>Widescreen</PresentationFormat>
  <Paragraphs>39</Paragraphs>
  <Slides>22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Comic Sans MS</vt:lpstr>
      <vt:lpstr>Tema di Office</vt:lpstr>
      <vt:lpstr>Farmaci a scuola: Gestione della crisi epilettica</vt:lpstr>
      <vt:lpstr>Crisi convulsiva o epilettica</vt:lpstr>
      <vt:lpstr>Presentazione standard di PowerPoint</vt:lpstr>
      <vt:lpstr>Farmaci a scuola</vt:lpstr>
      <vt:lpstr>Non tutte le epilessie necessitano di intervento farmacologico a scuola</vt:lpstr>
      <vt:lpstr>DURATA</vt:lpstr>
      <vt:lpstr>La maggior parte delle crisi in bambini con epilessia o crisi febbrili non rappresenta un’emergenza medica, sebbene possa apparire tale, e termina da sola, dopo 2-3 minuti.   Bisogna essere consapevoli che le funzioni vitali restano integre  Per crisi epilettica prolungata si intende una crisi che dura più di 10-15 minuti  Solo una crisi epilettica molto prolungata può provocare complicanze cardio-respiratorie e neurologiche.  Quindi, superati i 3-4 minuti, la crisi deve essere interrotta.  Rischi?: eventuali traumi  </vt:lpstr>
      <vt:lpstr>Convulsione febbrile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ASL NAPOLI 1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Farmaci a scuola: Gestione della crisi epilettica</dc:title>
  <dc:creator>Luisa Graziano</dc:creator>
  <cp:lastModifiedBy>Luisa Graziano</cp:lastModifiedBy>
  <cp:revision>52</cp:revision>
  <dcterms:created xsi:type="dcterms:W3CDTF">2021-11-03T16:37:18Z</dcterms:created>
  <dcterms:modified xsi:type="dcterms:W3CDTF">2024-01-14T19:17:52Z</dcterms:modified>
</cp:coreProperties>
</file>