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18"/>
  </p:notesMasterIdLst>
  <p:sldIdLst>
    <p:sldId id="2076137536" r:id="rId2"/>
    <p:sldId id="2076137538" r:id="rId3"/>
    <p:sldId id="2076137549" r:id="rId4"/>
    <p:sldId id="2076137542" r:id="rId5"/>
    <p:sldId id="2076137548" r:id="rId6"/>
    <p:sldId id="2076137547" r:id="rId7"/>
    <p:sldId id="2076137550" r:id="rId8"/>
    <p:sldId id="2076137540" r:id="rId9"/>
    <p:sldId id="2076137543" r:id="rId10"/>
    <p:sldId id="2076137541" r:id="rId11"/>
    <p:sldId id="2076137539" r:id="rId12"/>
    <p:sldId id="2076137546" r:id="rId13"/>
    <p:sldId id="2076137537" r:id="rId14"/>
    <p:sldId id="2076137545" r:id="rId15"/>
    <p:sldId id="2076137544" r:id="rId16"/>
    <p:sldId id="265" r:id="rId1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DA16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0" autoAdjust="0"/>
    <p:restoredTop sz="91279" autoAdjust="0"/>
  </p:normalViewPr>
  <p:slideViewPr>
    <p:cSldViewPr snapToGrid="0">
      <p:cViewPr varScale="1">
        <p:scale>
          <a:sx n="105" d="100"/>
          <a:sy n="105" d="100"/>
        </p:scale>
        <p:origin x="184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7DAC1-6925-4FF8-BCA4-A6710DE7B4C8}" type="datetimeFigureOut">
              <a:rPr lang="it-IT" smtClean="0"/>
              <a:t>22/01/2026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C62B93-1C51-40F8-BF02-710CE434D0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431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146BC8C-5D92-1B5E-C9CA-58D45DC784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1E02854-47E9-AFDC-E219-2672864733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7313B53-9237-A526-96B3-0BD5DA770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51DEC-7E2B-4236-974E-D33DC636230C}" type="datetimeFigureOut">
              <a:rPr lang="it-IT" smtClean="0"/>
              <a:t>22/01/2026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D222BA6-AFD6-D0DC-8ACF-B8FAEC742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D343D09-CE37-D945-A7AE-B9950A7A1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98A49-BF69-4BF8-840C-331921FE8F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1624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80EC51-DFD4-246C-9F28-B5178F366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16D2B10-5707-27C2-0A1C-8128E3D89A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A993B69-0E3F-0DCA-BDB5-4B89BE561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51DEC-7E2B-4236-974E-D33DC636230C}" type="datetimeFigureOut">
              <a:rPr lang="it-IT" smtClean="0"/>
              <a:t>22/01/2026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544FF86-3DFA-762A-BA20-3AFA68E9F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1587710-D6C4-5CAC-CA84-90EF2B35D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98A49-BF69-4BF8-840C-331921FE8F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2836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F661AD-48C7-7F49-1B90-FE11B4251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4806285-A319-51B1-41E0-E88F394CF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AF79780-A5CC-677A-E37D-F2DA8D544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51DEC-7E2B-4236-974E-D33DC636230C}" type="datetimeFigureOut">
              <a:rPr lang="it-IT" smtClean="0"/>
              <a:t>22/01/2026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FDAEFE4-DEEA-FAC6-78BC-0C9E40036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5D2C7A2-77A8-C963-D180-BEDC04DA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98A49-BF69-4BF8-840C-331921FE8F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8926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03505C-1398-B704-3BC6-A5C0E7C69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4E7C079-D165-46D6-7FC2-BE2CAA3564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37D800E-13A7-8B13-E198-ACD3D7794A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028CD50-8E54-1406-8F80-93FF96C95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51DEC-7E2B-4236-974E-D33DC636230C}" type="datetimeFigureOut">
              <a:rPr lang="it-IT" smtClean="0"/>
              <a:t>22/01/2026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A3E4966-F2A1-3799-9C48-DD2FB2CB4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CFD402B-448B-9C8D-050E-B68C07175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98A49-BF69-4BF8-840C-331921FE8F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6323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43E13F-1048-4440-80CE-C1D1C997AD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0FB1EE6-9F1A-95DA-9DDD-A38AFEFBB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6376CED-201C-BC2F-079E-D1DF13997C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6E5D0FF-FA9D-1AEC-D023-59A09C2E48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2005B85-02DB-EFCA-A205-2050F85B52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BFBDED8-470C-F724-B24E-BDD1FECCC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51DEC-7E2B-4236-974E-D33DC636230C}" type="datetimeFigureOut">
              <a:rPr lang="it-IT" smtClean="0"/>
              <a:t>22/01/2026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5829283-1B98-0390-94B6-952B60A4A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42A5C16-CF3D-4AB6-8A4A-2E8F30CF2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98A49-BF69-4BF8-840C-331921FE8F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5759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2A5878-73A7-6A5B-CD90-25CFF0287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3F98C30-5FF9-216F-B72C-357BE51DB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51DEC-7E2B-4236-974E-D33DC636230C}" type="datetimeFigureOut">
              <a:rPr lang="it-IT" smtClean="0"/>
              <a:t>22/01/2026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B848A77-D2ED-7444-24B2-C507BFEE2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F85CFCF-74D3-A213-2DCB-506F734E6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98A49-BF69-4BF8-840C-331921FE8F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0631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96C666E-5092-43A4-C277-A2F9249A0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51DEC-7E2B-4236-974E-D33DC636230C}" type="datetimeFigureOut">
              <a:rPr lang="it-IT" smtClean="0"/>
              <a:t>22/01/2026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B088AA1E-A159-274D-02E0-19903ECFD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0F7EC32-3FCD-C0A2-BA7F-6490D4D4B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98A49-BF69-4BF8-840C-331921FE8F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849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A5FB8F-CEA6-9D69-8671-E8DCCAE18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4C1D991-074E-1D49-1B93-D3DA9BA82D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92653E8-03F9-88F2-48B3-296FD65CF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4C70377-AA96-89A4-E1E9-D80484BB4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51DEC-7E2B-4236-974E-D33DC636230C}" type="datetimeFigureOut">
              <a:rPr lang="it-IT" smtClean="0"/>
              <a:t>22/01/2026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BBD78E1-683A-7180-C02F-ED46B991D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0B496CB-1C9F-D00B-CA5E-9566D75A5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98A49-BF69-4BF8-840C-331921FE8F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5511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D587AF1-887E-54CF-8691-571DE6F1F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A27B28A-FD8F-1E55-C198-82D5C0331C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D6B54D6-B2F1-4A5C-E8E8-A66BD0820B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C8ECA2E-A49D-7702-B287-68D5015BB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51DEC-7E2B-4236-974E-D33DC636230C}" type="datetimeFigureOut">
              <a:rPr lang="it-IT" smtClean="0"/>
              <a:t>22/01/2026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25A0383-EB14-3590-6E7D-11DE84337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D0A0192-4FDD-DB9E-4BF4-0C8EA36D5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98A49-BF69-4BF8-840C-331921FE8F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7359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2F3DFCA-E292-3CC8-9AE6-94D925CE2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D66D378-689E-D8BA-5889-DA521EC993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0075F0F-C3C0-6E7D-C248-8ECA1D01D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51DEC-7E2B-4236-974E-D33DC636230C}" type="datetimeFigureOut">
              <a:rPr lang="it-IT" smtClean="0"/>
              <a:t>22/01/2026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10166A4-849F-3B3E-EBFF-F331D18DC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2F97B51-C18B-51B8-D871-236E5E75F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98A49-BF69-4BF8-840C-331921FE8F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0045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6FB0D9F-6A57-AF03-EDBF-65F55FBC30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A1524AC-C55F-24BE-64E1-84F28297D3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48A6638-D504-8130-442D-F2DCB60D9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51DEC-7E2B-4236-974E-D33DC636230C}" type="datetimeFigureOut">
              <a:rPr lang="it-IT" smtClean="0"/>
              <a:t>22/01/2026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B38FC8B-431D-FF68-F021-394D1BCDD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B3F4D43-5C98-C685-714A-EF0BD6BEB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98A49-BF69-4BF8-840C-331921FE8F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3052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291A606-2264-475F-7CBE-4D451B314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8CE2884-4711-DB09-8BA7-8F412D98EB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03E4F12-5213-533A-D21E-34EE5E1BCF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51DEC-7E2B-4236-974E-D33DC636230C}" type="datetimeFigureOut">
              <a:rPr lang="it-IT" smtClean="0"/>
              <a:t>22/01/2026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6C4E7D3-1D29-DEC8-8034-75F61F8681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237AEF1-8BB8-80CF-27F0-76813A78A3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98A49-BF69-4BF8-840C-331921FE8F9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6423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F1AF777D-7AA7-09E9-0D0E-412FE77D6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99" y="73952"/>
            <a:ext cx="1285875" cy="142875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C8E381D7-B737-B0E6-F5B5-CDCFA436A4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6476" y="73952"/>
            <a:ext cx="1457325" cy="1095375"/>
          </a:xfrm>
          <a:prstGeom prst="rect">
            <a:avLst/>
          </a:prstGeo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920910" y="6049106"/>
            <a:ext cx="2038770" cy="380635"/>
          </a:xfrm>
        </p:spPr>
        <p:txBody>
          <a:bodyPr>
            <a:noAutofit/>
          </a:bodyPr>
          <a:lstStyle/>
          <a:p>
            <a:r>
              <a:rPr lang="it-IT" sz="1400" i="1" dirty="0" smtClean="0">
                <a:solidFill>
                  <a:schemeClr val="accent1"/>
                </a:solidFill>
                <a:latin typeface="+mn-lt"/>
              </a:rPr>
              <a:t>Marina Tesorone</a:t>
            </a:r>
            <a:br>
              <a:rPr lang="it-IT" sz="1400" i="1" dirty="0" smtClean="0">
                <a:solidFill>
                  <a:schemeClr val="accent1"/>
                </a:solidFill>
                <a:latin typeface="+mn-lt"/>
              </a:rPr>
            </a:br>
            <a:r>
              <a:rPr lang="it-IT" sz="1400" i="1" dirty="0" smtClean="0">
                <a:solidFill>
                  <a:schemeClr val="accent1"/>
                </a:solidFill>
                <a:latin typeface="+mn-lt"/>
              </a:rPr>
              <a:t>Direttore UOC</a:t>
            </a:r>
            <a:br>
              <a:rPr lang="it-IT" sz="1400" i="1" dirty="0" smtClean="0">
                <a:solidFill>
                  <a:schemeClr val="accent1"/>
                </a:solidFill>
                <a:latin typeface="+mn-lt"/>
              </a:rPr>
            </a:br>
            <a:r>
              <a:rPr lang="it-IT" sz="1400" i="1" dirty="0" smtClean="0">
                <a:solidFill>
                  <a:schemeClr val="accent1"/>
                </a:solidFill>
                <a:latin typeface="+mn-lt"/>
              </a:rPr>
              <a:t>Tutela della Salute della Donna, del Bambino e dell’Adolescente</a:t>
            </a:r>
            <a:endParaRPr lang="it-IT" sz="1400" i="1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9126" y="73952"/>
            <a:ext cx="4774210" cy="667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05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33" y="0"/>
            <a:ext cx="3337567" cy="3910745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087265" cy="4349994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4130" y="2684586"/>
            <a:ext cx="3002303" cy="4173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82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392" y="175846"/>
            <a:ext cx="3087265" cy="4349994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8998" y="474785"/>
            <a:ext cx="5065764" cy="6106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17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5B082FD4-BB88-7021-772A-D850949B8F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4037"/>
            <a:ext cx="9144000" cy="6509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46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F1AF777D-7AA7-09E9-0D0E-412FE77D6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41" y="51793"/>
            <a:ext cx="1023818" cy="1137576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C8E381D7-B737-B0E6-F5B5-CDCFA436A4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7509" y="51331"/>
            <a:ext cx="1339750" cy="1007002"/>
          </a:xfrm>
          <a:prstGeom prst="rect">
            <a:avLst/>
          </a:prstGeom>
        </p:spPr>
      </p:pic>
      <p:sp>
        <p:nvSpPr>
          <p:cNvPr id="4" name="Titolo 3">
            <a:extLst>
              <a:ext uri="{FF2B5EF4-FFF2-40B4-BE49-F238E27FC236}">
                <a16:creationId xmlns:a16="http://schemas.microsoft.com/office/drawing/2014/main" id="{D903ADE5-B69C-BE39-1135-150F919B6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559" y="922867"/>
            <a:ext cx="6917267" cy="894822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400" b="1" dirty="0">
                <a:solidFill>
                  <a:srgbClr val="002060"/>
                </a:solidFill>
              </a:rPr>
              <a:t>Le istanze </a:t>
            </a:r>
            <a:r>
              <a:rPr lang="it-IT" sz="4400" b="1" dirty="0" smtClean="0">
                <a:solidFill>
                  <a:srgbClr val="002060"/>
                </a:solidFill>
              </a:rPr>
              <a:t>pervenute</a:t>
            </a:r>
            <a:br>
              <a:rPr lang="it-IT" sz="4400" b="1" dirty="0" smtClean="0">
                <a:solidFill>
                  <a:srgbClr val="002060"/>
                </a:solidFill>
              </a:rPr>
            </a:br>
            <a:r>
              <a:rPr lang="it-IT" sz="4400" b="1" dirty="0" err="1" smtClean="0">
                <a:solidFill>
                  <a:srgbClr val="002060"/>
                </a:solidFill>
              </a:rPr>
              <a:t>a.s.</a:t>
            </a:r>
            <a:r>
              <a:rPr lang="it-IT" sz="4400" b="1" dirty="0" smtClean="0">
                <a:solidFill>
                  <a:srgbClr val="002060"/>
                </a:solidFill>
              </a:rPr>
              <a:t> 2023/2024</a:t>
            </a:r>
            <a:endParaRPr lang="it-IT" sz="4400" b="1" dirty="0">
              <a:solidFill>
                <a:srgbClr val="002060"/>
              </a:solidFill>
            </a:endParaRP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B0F02C6-83D5-AD88-E0BE-E25A6CE1A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206625"/>
            <a:ext cx="7886700" cy="4351338"/>
          </a:xfrm>
        </p:spPr>
        <p:txBody>
          <a:bodyPr/>
          <a:lstStyle/>
          <a:p>
            <a:pPr algn="ctr"/>
            <a:r>
              <a:rPr lang="it-IT" sz="2400" dirty="0" smtClean="0">
                <a:solidFill>
                  <a:srgbClr val="002060"/>
                </a:solidFill>
              </a:rPr>
              <a:t>54 </a:t>
            </a:r>
            <a:r>
              <a:rPr lang="it-IT" sz="2400" dirty="0">
                <a:solidFill>
                  <a:srgbClr val="002060"/>
                </a:solidFill>
              </a:rPr>
              <a:t>istituti scolastici ubicati nel territorio della ASL Napoli 1 Centro hanno presentato richiesta di partecipazione agli incontri formativi/informativi</a:t>
            </a:r>
          </a:p>
          <a:p>
            <a:pPr algn="ctr"/>
            <a:r>
              <a:rPr lang="it-IT" sz="2400" dirty="0" smtClean="0">
                <a:solidFill>
                  <a:srgbClr val="002060"/>
                </a:solidFill>
              </a:rPr>
              <a:t>380 operatori </a:t>
            </a:r>
            <a:r>
              <a:rPr lang="it-IT" sz="2400" dirty="0">
                <a:solidFill>
                  <a:srgbClr val="002060"/>
                </a:solidFill>
              </a:rPr>
              <a:t>scolastici </a:t>
            </a:r>
            <a:r>
              <a:rPr lang="it-IT" sz="2400" dirty="0" smtClean="0">
                <a:solidFill>
                  <a:srgbClr val="002060"/>
                </a:solidFill>
              </a:rPr>
              <a:t>formati</a:t>
            </a:r>
          </a:p>
          <a:p>
            <a:pPr algn="ctr"/>
            <a:r>
              <a:rPr lang="it-IT" sz="2400" dirty="0" smtClean="0">
                <a:solidFill>
                  <a:srgbClr val="002060"/>
                </a:solidFill>
              </a:rPr>
              <a:t>6 edizioni</a:t>
            </a:r>
            <a:endParaRPr lang="it-IT" sz="2400" dirty="0">
              <a:solidFill>
                <a:srgbClr val="002060"/>
              </a:solidFill>
            </a:endParaRPr>
          </a:p>
          <a:p>
            <a:pPr algn="ctr"/>
            <a:r>
              <a:rPr lang="it-IT" sz="2400" dirty="0">
                <a:solidFill>
                  <a:srgbClr val="002060"/>
                </a:solidFill>
              </a:rPr>
              <a:t>Sono pervenute numerose richieste da Istituti Scolastici ubicati nel territorio di altre AA.SS.LL. della Regione</a:t>
            </a:r>
          </a:p>
          <a:p>
            <a:endParaRPr lang="it-IT" dirty="0"/>
          </a:p>
        </p:txBody>
      </p:sp>
      <p:pic>
        <p:nvPicPr>
          <p:cNvPr id="8" name="Picture 2" descr="Risultati immagini per lente d'ingrandimento">
            <a:extLst>
              <a:ext uri="{FF2B5EF4-FFF2-40B4-BE49-F238E27FC236}">
                <a16:creationId xmlns:a16="http://schemas.microsoft.com/office/drawing/2014/main" id="{7952FA2D-ECE6-D4D4-306F-8841631AE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7848" y="4881469"/>
            <a:ext cx="1479955" cy="1864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311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F1AF777D-7AA7-09E9-0D0E-412FE77D6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41" y="51793"/>
            <a:ext cx="1023818" cy="1137576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C8E381D7-B737-B0E6-F5B5-CDCFA436A4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7509" y="51331"/>
            <a:ext cx="1339750" cy="1007002"/>
          </a:xfrm>
          <a:prstGeom prst="rect">
            <a:avLst/>
          </a:prstGeom>
        </p:spPr>
      </p:pic>
      <p:sp>
        <p:nvSpPr>
          <p:cNvPr id="4" name="Titolo 3">
            <a:extLst>
              <a:ext uri="{FF2B5EF4-FFF2-40B4-BE49-F238E27FC236}">
                <a16:creationId xmlns:a16="http://schemas.microsoft.com/office/drawing/2014/main" id="{D903ADE5-B69C-BE39-1135-150F919B6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559" y="922867"/>
            <a:ext cx="6917267" cy="894822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400" b="1" dirty="0">
                <a:solidFill>
                  <a:srgbClr val="002060"/>
                </a:solidFill>
              </a:rPr>
              <a:t>Le istanze </a:t>
            </a:r>
            <a:r>
              <a:rPr lang="it-IT" sz="4400" b="1" dirty="0" smtClean="0">
                <a:solidFill>
                  <a:srgbClr val="002060"/>
                </a:solidFill>
              </a:rPr>
              <a:t>pervenute</a:t>
            </a:r>
            <a:br>
              <a:rPr lang="it-IT" sz="4400" b="1" dirty="0" smtClean="0">
                <a:solidFill>
                  <a:srgbClr val="002060"/>
                </a:solidFill>
              </a:rPr>
            </a:br>
            <a:r>
              <a:rPr lang="it-IT" sz="4400" b="1" dirty="0" err="1" smtClean="0">
                <a:solidFill>
                  <a:srgbClr val="002060"/>
                </a:solidFill>
              </a:rPr>
              <a:t>a.s.</a:t>
            </a:r>
            <a:r>
              <a:rPr lang="it-IT" sz="4400" b="1" dirty="0" smtClean="0">
                <a:solidFill>
                  <a:srgbClr val="002060"/>
                </a:solidFill>
              </a:rPr>
              <a:t> 2024/2025</a:t>
            </a:r>
            <a:endParaRPr lang="it-IT" sz="4400" b="1" dirty="0">
              <a:solidFill>
                <a:srgbClr val="002060"/>
              </a:solidFill>
            </a:endParaRP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B0F02C6-83D5-AD88-E0BE-E25A6CE1A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206625"/>
            <a:ext cx="7886700" cy="4351338"/>
          </a:xfrm>
        </p:spPr>
        <p:txBody>
          <a:bodyPr/>
          <a:lstStyle/>
          <a:p>
            <a:pPr algn="ctr"/>
            <a:r>
              <a:rPr lang="it-IT" sz="2400" dirty="0" smtClean="0">
                <a:solidFill>
                  <a:srgbClr val="002060"/>
                </a:solidFill>
              </a:rPr>
              <a:t>27 </a:t>
            </a:r>
            <a:r>
              <a:rPr lang="it-IT" sz="2400" dirty="0">
                <a:solidFill>
                  <a:srgbClr val="002060"/>
                </a:solidFill>
              </a:rPr>
              <a:t>istituti scolastici ubicati nel territorio della ASL Napoli 1 Centro hanno presentato richiesta di partecipazione agli incontri formativi/informativi</a:t>
            </a:r>
          </a:p>
          <a:p>
            <a:pPr algn="ctr"/>
            <a:r>
              <a:rPr lang="it-IT" sz="2400" dirty="0" smtClean="0">
                <a:solidFill>
                  <a:srgbClr val="002060"/>
                </a:solidFill>
              </a:rPr>
              <a:t>376 operatori scolastici formati</a:t>
            </a:r>
          </a:p>
          <a:p>
            <a:pPr algn="ctr"/>
            <a:r>
              <a:rPr lang="it-IT" sz="2400" dirty="0" smtClean="0">
                <a:solidFill>
                  <a:srgbClr val="002060"/>
                </a:solidFill>
              </a:rPr>
              <a:t>6 edizioni</a:t>
            </a:r>
            <a:endParaRPr lang="it-IT" sz="2400" dirty="0">
              <a:solidFill>
                <a:srgbClr val="002060"/>
              </a:solidFill>
            </a:endParaRPr>
          </a:p>
          <a:p>
            <a:pPr algn="ctr"/>
            <a:r>
              <a:rPr lang="it-IT" sz="2400" dirty="0">
                <a:solidFill>
                  <a:srgbClr val="002060"/>
                </a:solidFill>
              </a:rPr>
              <a:t>Sono pervenute numerose richieste da Istituti Scolastici ubicati nel territorio di altre AA.SS.LL. della Regione</a:t>
            </a:r>
          </a:p>
          <a:p>
            <a:endParaRPr lang="it-IT" dirty="0"/>
          </a:p>
        </p:txBody>
      </p:sp>
      <p:pic>
        <p:nvPicPr>
          <p:cNvPr id="8" name="Picture 2" descr="Risultati immagini per lente d'ingrandimento">
            <a:extLst>
              <a:ext uri="{FF2B5EF4-FFF2-40B4-BE49-F238E27FC236}">
                <a16:creationId xmlns:a16="http://schemas.microsoft.com/office/drawing/2014/main" id="{7952FA2D-ECE6-D4D4-306F-8841631AE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7848" y="4881469"/>
            <a:ext cx="1479955" cy="1864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111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515" y="808890"/>
            <a:ext cx="4043203" cy="5556739"/>
          </a:xfrm>
          <a:prstGeom prst="rect">
            <a:avLst/>
          </a:prstGeom>
        </p:spPr>
      </p:pic>
      <p:sp>
        <p:nvSpPr>
          <p:cNvPr id="5" name="Titolo 4"/>
          <p:cNvSpPr>
            <a:spLocks noGrp="1"/>
          </p:cNvSpPr>
          <p:nvPr>
            <p:ph type="title"/>
          </p:nvPr>
        </p:nvSpPr>
        <p:spPr>
          <a:xfrm>
            <a:off x="4887607" y="457200"/>
            <a:ext cx="3628934" cy="969720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solidFill>
                  <a:srgbClr val="002060"/>
                </a:solidFill>
              </a:rPr>
              <a:t>Il questionario di gradimento</a:t>
            </a:r>
            <a:br>
              <a:rPr lang="it-IT" b="1" dirty="0" smtClean="0">
                <a:solidFill>
                  <a:srgbClr val="002060"/>
                </a:solidFill>
              </a:rPr>
            </a:br>
            <a:r>
              <a:rPr lang="it-IT" b="1" dirty="0" smtClean="0">
                <a:solidFill>
                  <a:srgbClr val="002060"/>
                </a:solidFill>
              </a:rPr>
              <a:t> </a:t>
            </a:r>
            <a:r>
              <a:rPr lang="it-IT" sz="2200" b="1" dirty="0" smtClean="0">
                <a:solidFill>
                  <a:srgbClr val="002060"/>
                </a:solidFill>
              </a:rPr>
              <a:t>(</a:t>
            </a:r>
            <a:r>
              <a:rPr lang="it-IT" sz="2200" b="1" dirty="0" err="1" smtClean="0">
                <a:solidFill>
                  <a:srgbClr val="002060"/>
                </a:solidFill>
              </a:rPr>
              <a:t>a.s.</a:t>
            </a:r>
            <a:r>
              <a:rPr lang="it-IT" sz="2200" b="1" dirty="0" smtClean="0">
                <a:solidFill>
                  <a:srgbClr val="002060"/>
                </a:solidFill>
              </a:rPr>
              <a:t> 2024/2025)</a:t>
            </a:r>
            <a:endParaRPr lang="it-IT" sz="2200" b="1" dirty="0">
              <a:solidFill>
                <a:srgbClr val="002060"/>
              </a:solidFill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3106" y="2160709"/>
            <a:ext cx="3219450" cy="302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F1AF777D-7AA7-09E9-0D0E-412FE77D6A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741" y="51793"/>
            <a:ext cx="1023818" cy="1137576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C8E381D7-B737-B0E6-F5B5-CDCFA436A4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7509" y="51331"/>
            <a:ext cx="1339750" cy="1007002"/>
          </a:xfrm>
          <a:prstGeom prst="rect">
            <a:avLst/>
          </a:prstGeom>
        </p:spPr>
      </p:pic>
      <p:sp>
        <p:nvSpPr>
          <p:cNvPr id="4" name="Titolo 3">
            <a:extLst>
              <a:ext uri="{FF2B5EF4-FFF2-40B4-BE49-F238E27FC236}">
                <a16:creationId xmlns:a16="http://schemas.microsoft.com/office/drawing/2014/main" id="{D903ADE5-B69C-BE39-1135-150F919B6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0559" y="922867"/>
            <a:ext cx="6917267" cy="894822"/>
          </a:xfrm>
        </p:spPr>
        <p:txBody>
          <a:bodyPr>
            <a:normAutofit fontScale="90000"/>
          </a:bodyPr>
          <a:lstStyle/>
          <a:p>
            <a:pPr algn="ctr"/>
            <a:r>
              <a:rPr lang="it-IT" sz="4400" b="1" dirty="0">
                <a:solidFill>
                  <a:srgbClr val="002060"/>
                </a:solidFill>
              </a:rPr>
              <a:t>Le istanze </a:t>
            </a:r>
            <a:r>
              <a:rPr lang="it-IT" sz="4400" b="1" dirty="0" smtClean="0">
                <a:solidFill>
                  <a:srgbClr val="002060"/>
                </a:solidFill>
              </a:rPr>
              <a:t>pervenute</a:t>
            </a:r>
            <a:br>
              <a:rPr lang="it-IT" sz="4400" b="1" dirty="0" smtClean="0">
                <a:solidFill>
                  <a:srgbClr val="002060"/>
                </a:solidFill>
              </a:rPr>
            </a:br>
            <a:r>
              <a:rPr lang="it-IT" sz="4400" b="1" dirty="0" err="1" smtClean="0">
                <a:solidFill>
                  <a:srgbClr val="002060"/>
                </a:solidFill>
              </a:rPr>
              <a:t>a.s.</a:t>
            </a:r>
            <a:r>
              <a:rPr lang="it-IT" sz="4400" b="1" dirty="0" smtClean="0">
                <a:solidFill>
                  <a:srgbClr val="002060"/>
                </a:solidFill>
              </a:rPr>
              <a:t> 2025/2026</a:t>
            </a:r>
            <a:endParaRPr lang="it-IT" sz="4400" b="1" dirty="0">
              <a:solidFill>
                <a:srgbClr val="002060"/>
              </a:solidFill>
            </a:endParaRP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B0F02C6-83D5-AD88-E0BE-E25A6CE1A5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206625"/>
            <a:ext cx="7886700" cy="4351338"/>
          </a:xfrm>
        </p:spPr>
        <p:txBody>
          <a:bodyPr/>
          <a:lstStyle/>
          <a:p>
            <a:pPr algn="ctr"/>
            <a:r>
              <a:rPr lang="it-IT" sz="2400" dirty="0" smtClean="0">
                <a:solidFill>
                  <a:srgbClr val="002060"/>
                </a:solidFill>
              </a:rPr>
              <a:t>80 </a:t>
            </a:r>
            <a:r>
              <a:rPr lang="it-IT" sz="2400" dirty="0">
                <a:solidFill>
                  <a:srgbClr val="002060"/>
                </a:solidFill>
              </a:rPr>
              <a:t>istituti scolastici ubicati nel territorio della ASL Napoli 1 Centro hanno presentato richiesta di partecipazione agli incontri </a:t>
            </a:r>
            <a:r>
              <a:rPr lang="it-IT" sz="2400" dirty="0" smtClean="0">
                <a:solidFill>
                  <a:srgbClr val="002060"/>
                </a:solidFill>
              </a:rPr>
              <a:t>formativi/informativi</a:t>
            </a:r>
          </a:p>
          <a:p>
            <a:pPr marL="0" indent="0" algn="ctr">
              <a:buNone/>
            </a:pPr>
            <a:endParaRPr lang="it-IT" sz="2400" dirty="0">
              <a:solidFill>
                <a:srgbClr val="002060"/>
              </a:solidFill>
            </a:endParaRPr>
          </a:p>
          <a:p>
            <a:pPr algn="ctr"/>
            <a:r>
              <a:rPr lang="it-IT" sz="2400" dirty="0" smtClean="0">
                <a:solidFill>
                  <a:srgbClr val="002060"/>
                </a:solidFill>
              </a:rPr>
              <a:t>È stata richiesta la formazione per 1.401 operatori scolastici</a:t>
            </a:r>
          </a:p>
          <a:p>
            <a:pPr algn="ctr"/>
            <a:endParaRPr lang="it-IT" sz="2400" dirty="0">
              <a:solidFill>
                <a:srgbClr val="002060"/>
              </a:solidFill>
            </a:endParaRPr>
          </a:p>
          <a:p>
            <a:pPr algn="ctr"/>
            <a:r>
              <a:rPr lang="it-IT" sz="2400" dirty="0" smtClean="0">
                <a:solidFill>
                  <a:srgbClr val="002060"/>
                </a:solidFill>
              </a:rPr>
              <a:t>14 edizioni programmate</a:t>
            </a:r>
            <a:endParaRPr lang="it-IT" dirty="0"/>
          </a:p>
        </p:txBody>
      </p:sp>
      <p:pic>
        <p:nvPicPr>
          <p:cNvPr id="8" name="Picture 2" descr="Risultati immagini per lente d'ingrandimento">
            <a:extLst>
              <a:ext uri="{FF2B5EF4-FFF2-40B4-BE49-F238E27FC236}">
                <a16:creationId xmlns:a16="http://schemas.microsoft.com/office/drawing/2014/main" id="{7952FA2D-ECE6-D4D4-306F-8841631AE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7848" y="4881469"/>
            <a:ext cx="1479955" cy="1864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001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ADED0A-653B-8AC9-7B46-1B2310F71C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>
                <a:solidFill>
                  <a:srgbClr val="002060"/>
                </a:solidFill>
              </a:rPr>
              <a:t>I riferimenti normativi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36268D2-9ED0-3824-0827-A0A98A778E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8021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1800" b="0" i="0" u="none" strike="noStrike" baseline="0" dirty="0">
                <a:solidFill>
                  <a:srgbClr val="002060"/>
                </a:solidFill>
                <a:latin typeface="Arial-ItalicMT"/>
              </a:rPr>
              <a:t>Convenzione ONU sui diritti del fanciullo 20/11/1989, ratificata con legge 27 maggio 1991 n. 176 (art. 24 c.1 e c.2 - art. 28)</a:t>
            </a:r>
          </a:p>
          <a:p>
            <a:pPr marL="0" indent="0" algn="ctr">
              <a:buNone/>
            </a:pPr>
            <a:r>
              <a:rPr lang="it-IT" sz="1800" b="0" i="0" u="none" strike="noStrike" baseline="0" dirty="0">
                <a:solidFill>
                  <a:srgbClr val="002060"/>
                </a:solidFill>
                <a:latin typeface="Arial-ItalicMT"/>
              </a:rPr>
              <a:t>Legge della Regione Campania n° 4 dell' 1 febbraio 2005 -“</a:t>
            </a:r>
            <a:r>
              <a:rPr lang="it-IT" sz="1800" b="0" i="1" u="none" strike="noStrike" baseline="0" dirty="0">
                <a:solidFill>
                  <a:srgbClr val="002060"/>
                </a:solidFill>
                <a:latin typeface="Arial-ItalicMT"/>
              </a:rPr>
              <a:t>Norme Regionali per l'esercizio del diritto all'istruzione e alla formazione” (</a:t>
            </a:r>
            <a:r>
              <a:rPr lang="it-IT" sz="1800" b="0" i="0" u="none" strike="noStrike" baseline="0" dirty="0">
                <a:solidFill>
                  <a:srgbClr val="002060"/>
                </a:solidFill>
                <a:latin typeface="Arial-ItalicMT"/>
              </a:rPr>
              <a:t>art.1 - art.2,)</a:t>
            </a:r>
          </a:p>
          <a:p>
            <a:pPr marL="0" indent="0" algn="ctr">
              <a:buNone/>
            </a:pPr>
            <a:r>
              <a:rPr lang="it-IT" sz="1800" b="0" i="0" u="none" strike="noStrike" baseline="0" dirty="0">
                <a:solidFill>
                  <a:srgbClr val="002060"/>
                </a:solidFill>
                <a:latin typeface="Arial-ItalicMT"/>
              </a:rPr>
              <a:t>Raccomandazioni Ministro dell’Istruzione dell’Università e della Ricerca – Ministro della Salute- Linee guida per la somministrazione dei farmaci in orario scolastico 2005.</a:t>
            </a:r>
          </a:p>
          <a:p>
            <a:pPr marL="0" indent="0" algn="ctr">
              <a:buNone/>
            </a:pPr>
            <a:r>
              <a:rPr lang="it-IT" sz="1800" b="0" i="0" u="none" strike="noStrike" baseline="0" dirty="0">
                <a:solidFill>
                  <a:srgbClr val="002060"/>
                </a:solidFill>
                <a:latin typeface="ArialMT"/>
              </a:rPr>
              <a:t>Approvazione in Senato mozioni n° 648 e 555, 26 ottobre 2016                             </a:t>
            </a:r>
            <a:r>
              <a:rPr lang="it-IT" sz="1800" i="1" dirty="0">
                <a:solidFill>
                  <a:srgbClr val="002060"/>
                </a:solidFill>
                <a:latin typeface="ArialMT"/>
              </a:rPr>
              <a:t>(Eliminare la discriminazione dei bambini con diabete…..garantire continuità terapeutica in orario scolastico…)</a:t>
            </a:r>
            <a:endParaRPr lang="it-IT" sz="1800" b="0" i="1" u="none" strike="noStrike" baseline="0" dirty="0">
              <a:solidFill>
                <a:srgbClr val="002060"/>
              </a:solidFill>
              <a:latin typeface="ArialMT"/>
            </a:endParaRPr>
          </a:p>
          <a:p>
            <a:pPr marL="0" indent="0" algn="ctr">
              <a:buNone/>
            </a:pPr>
            <a:r>
              <a:rPr lang="it-IT" sz="1800" dirty="0">
                <a:solidFill>
                  <a:srgbClr val="002060"/>
                </a:solidFill>
                <a:latin typeface="ArialMT"/>
              </a:rPr>
              <a:t>Delibera della Giunta Regionale della Campania n. 257 del 2 maggio 2018 ad oggetto: </a:t>
            </a:r>
            <a:r>
              <a:rPr lang="it-IT" sz="1700" b="0" i="0" u="none" strike="noStrike" baseline="0" dirty="0">
                <a:solidFill>
                  <a:srgbClr val="002060"/>
                </a:solidFill>
                <a:latin typeface="Arial-ItalicMT"/>
              </a:rPr>
              <a:t>Presa d’atto dello schema di convenzione ad oggetto «Tutela e sostegno agli studenti con patologie diabetiche ed altre patologie croniche in contesti extra-familiari, educativi o scolastici in Regione Campania» (con allegato)</a:t>
            </a:r>
            <a:endParaRPr lang="it-IT" sz="1700" dirty="0">
              <a:solidFill>
                <a:srgbClr val="002060"/>
              </a:solidFill>
              <a:latin typeface="Arial-ItalicMT"/>
            </a:endParaRPr>
          </a:p>
        </p:txBody>
      </p:sp>
      <p:pic>
        <p:nvPicPr>
          <p:cNvPr id="4" name="Picture 2" descr="Risultati immagini per lente d'ingrandimento">
            <a:extLst>
              <a:ext uri="{FF2B5EF4-FFF2-40B4-BE49-F238E27FC236}">
                <a16:creationId xmlns:a16="http://schemas.microsoft.com/office/drawing/2014/main" id="{9EE22945-0497-0F97-95E7-1E13E73BD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715" y="230190"/>
            <a:ext cx="1089552" cy="1372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421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olo 15">
            <a:extLst>
              <a:ext uri="{FF2B5EF4-FFF2-40B4-BE49-F238E27FC236}">
                <a16:creationId xmlns:a16="http://schemas.microsoft.com/office/drawing/2014/main" id="{CCA874F7-E89C-FCA5-DEC6-A02B845AD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34" y="4863737"/>
            <a:ext cx="2949178" cy="1600200"/>
          </a:xfrm>
        </p:spPr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002060"/>
                </a:solidFill>
              </a:rPr>
              <a:t>Definire e condividere, con tutti i soggetti istituzionali coinvolti, i percorsi più opportuni per assicurare il pieno godimento della salute psico-fisica all’interno delle situazioni di vita del bambino/ragazzo che ha innanzitutto il diritto a svolgere le normali attività legate alla sua età, tutelandolo da sensazioni di diversità o fattori di emarginazione e nello stesso tempo garantendo l’assistenza, le cure e le attenzioni necessarie.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1609040-D92A-30FF-1C96-213A392CC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2667" y="393118"/>
            <a:ext cx="4106333" cy="583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47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e 3">
            <a:extLst>
              <a:ext uri="{FF2B5EF4-FFF2-40B4-BE49-F238E27FC236}">
                <a16:creationId xmlns:a16="http://schemas.microsoft.com/office/drawing/2014/main" id="{02DC55DC-D31A-DB88-EA65-E02710ED0D57}"/>
              </a:ext>
            </a:extLst>
          </p:cNvPr>
          <p:cNvSpPr/>
          <p:nvPr/>
        </p:nvSpPr>
        <p:spPr>
          <a:xfrm>
            <a:off x="628650" y="1041400"/>
            <a:ext cx="2436283" cy="18288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100" dirty="0"/>
              <a:t>Scuola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EE7EE7CC-06ED-AF25-8D82-EF9413DAC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73650" y="1041400"/>
            <a:ext cx="2436283" cy="18288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it-IT" dirty="0"/>
              <a:t>ASL</a:t>
            </a:r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45F34F79-4A89-77E8-AC4A-1CD68485D9F8}"/>
              </a:ext>
            </a:extLst>
          </p:cNvPr>
          <p:cNvSpPr/>
          <p:nvPr/>
        </p:nvSpPr>
        <p:spPr>
          <a:xfrm>
            <a:off x="696383" y="3987801"/>
            <a:ext cx="2436283" cy="18288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100" dirty="0"/>
              <a:t>Famiglia</a:t>
            </a:r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7A24CA31-182B-0FF9-E7B4-500A64DA9EA5}"/>
              </a:ext>
            </a:extLst>
          </p:cNvPr>
          <p:cNvSpPr/>
          <p:nvPr/>
        </p:nvSpPr>
        <p:spPr>
          <a:xfrm>
            <a:off x="5141384" y="3953934"/>
            <a:ext cx="2436283" cy="18288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100" dirty="0"/>
              <a:t>Associazioni</a:t>
            </a: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FDA917D7-6983-A459-F0A6-0456AAD1D86D}"/>
              </a:ext>
            </a:extLst>
          </p:cNvPr>
          <p:cNvSpPr/>
          <p:nvPr/>
        </p:nvSpPr>
        <p:spPr>
          <a:xfrm>
            <a:off x="2842686" y="2497667"/>
            <a:ext cx="2436283" cy="18288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100" dirty="0"/>
              <a:t>Bambino</a:t>
            </a:r>
          </a:p>
          <a:p>
            <a:pPr algn="ctr"/>
            <a:r>
              <a:rPr lang="it-IT" sz="2100" dirty="0"/>
              <a:t>Ragazzo</a:t>
            </a:r>
          </a:p>
        </p:txBody>
      </p:sp>
      <p:cxnSp>
        <p:nvCxnSpPr>
          <p:cNvPr id="13" name="Connettore diritto 12">
            <a:extLst>
              <a:ext uri="{FF2B5EF4-FFF2-40B4-BE49-F238E27FC236}">
                <a16:creationId xmlns:a16="http://schemas.microsoft.com/office/drawing/2014/main" id="{B958D102-ED13-810E-91F1-EF3FCA005AE9}"/>
              </a:ext>
            </a:extLst>
          </p:cNvPr>
          <p:cNvCxnSpPr/>
          <p:nvPr/>
        </p:nvCxnSpPr>
        <p:spPr>
          <a:xfrm>
            <a:off x="3623733" y="1845733"/>
            <a:ext cx="745067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B5930024-555E-9A5A-9A21-1DD056148ED3}"/>
              </a:ext>
            </a:extLst>
          </p:cNvPr>
          <p:cNvCxnSpPr/>
          <p:nvPr/>
        </p:nvCxnSpPr>
        <p:spPr>
          <a:xfrm>
            <a:off x="3826933" y="4902201"/>
            <a:ext cx="745067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diritto 14">
            <a:extLst>
              <a:ext uri="{FF2B5EF4-FFF2-40B4-BE49-F238E27FC236}">
                <a16:creationId xmlns:a16="http://schemas.microsoft.com/office/drawing/2014/main" id="{FD088F96-544D-C4A1-B14E-729F92070BD8}"/>
              </a:ext>
            </a:extLst>
          </p:cNvPr>
          <p:cNvCxnSpPr>
            <a:cxnSpLocks/>
          </p:cNvCxnSpPr>
          <p:nvPr/>
        </p:nvCxnSpPr>
        <p:spPr>
          <a:xfrm flipV="1">
            <a:off x="1838324" y="3200401"/>
            <a:ext cx="0" cy="42756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81B06803-3622-96F6-2AF7-6632FAA7442F}"/>
              </a:ext>
            </a:extLst>
          </p:cNvPr>
          <p:cNvCxnSpPr>
            <a:cxnSpLocks/>
          </p:cNvCxnSpPr>
          <p:nvPr/>
        </p:nvCxnSpPr>
        <p:spPr>
          <a:xfrm flipV="1">
            <a:off x="6301315" y="3141135"/>
            <a:ext cx="0" cy="42756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>
            <a:extLst>
              <a:ext uri="{FF2B5EF4-FFF2-40B4-BE49-F238E27FC236}">
                <a16:creationId xmlns:a16="http://schemas.microsoft.com/office/drawing/2014/main" id="{DD75F2AF-71D0-C251-71AF-8B714A85CCD9}"/>
              </a:ext>
            </a:extLst>
          </p:cNvPr>
          <p:cNvCxnSpPr>
            <a:cxnSpLocks/>
          </p:cNvCxnSpPr>
          <p:nvPr/>
        </p:nvCxnSpPr>
        <p:spPr>
          <a:xfrm>
            <a:off x="2845733" y="2508251"/>
            <a:ext cx="286933" cy="238188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A3E6C897-98DA-B131-9A80-9DABB517D11B}"/>
              </a:ext>
            </a:extLst>
          </p:cNvPr>
          <p:cNvCxnSpPr>
            <a:cxnSpLocks/>
          </p:cNvCxnSpPr>
          <p:nvPr/>
        </p:nvCxnSpPr>
        <p:spPr>
          <a:xfrm flipH="1">
            <a:off x="5066710" y="2565400"/>
            <a:ext cx="289051" cy="267822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>
            <a:extLst>
              <a:ext uri="{FF2B5EF4-FFF2-40B4-BE49-F238E27FC236}">
                <a16:creationId xmlns:a16="http://schemas.microsoft.com/office/drawing/2014/main" id="{0E1C0A67-1405-1968-1DBE-51C3EC4AA819}"/>
              </a:ext>
            </a:extLst>
          </p:cNvPr>
          <p:cNvCxnSpPr>
            <a:cxnSpLocks/>
          </p:cNvCxnSpPr>
          <p:nvPr/>
        </p:nvCxnSpPr>
        <p:spPr>
          <a:xfrm flipV="1">
            <a:off x="2910420" y="4087845"/>
            <a:ext cx="289051" cy="268256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>
            <a:extLst>
              <a:ext uri="{FF2B5EF4-FFF2-40B4-BE49-F238E27FC236}">
                <a16:creationId xmlns:a16="http://schemas.microsoft.com/office/drawing/2014/main" id="{0CB5F20D-8F68-52FF-22C2-D5AFB449CFA1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5211235" y="3953934"/>
            <a:ext cx="286934" cy="267822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CasellaDiTesto 55">
            <a:extLst>
              <a:ext uri="{FF2B5EF4-FFF2-40B4-BE49-F238E27FC236}">
                <a16:creationId xmlns:a16="http://schemas.microsoft.com/office/drawing/2014/main" id="{B8DE94F6-1786-7647-DF27-49237D9AC3BE}"/>
              </a:ext>
            </a:extLst>
          </p:cNvPr>
          <p:cNvSpPr txBox="1"/>
          <p:nvPr/>
        </p:nvSpPr>
        <p:spPr>
          <a:xfrm>
            <a:off x="5354702" y="286835"/>
            <a:ext cx="34426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i="1" dirty="0">
                <a:solidFill>
                  <a:srgbClr val="002060"/>
                </a:solidFill>
              </a:rPr>
              <a:t>I soggetti coinvolti</a:t>
            </a:r>
          </a:p>
        </p:txBody>
      </p:sp>
      <p:pic>
        <p:nvPicPr>
          <p:cNvPr id="57" name="Picture 2" descr="Risultati immagini per lente d'ingrandimento">
            <a:extLst>
              <a:ext uri="{FF2B5EF4-FFF2-40B4-BE49-F238E27FC236}">
                <a16:creationId xmlns:a16="http://schemas.microsoft.com/office/drawing/2014/main" id="{D561DEC2-A16B-4300-AB6A-F93B8329D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4315" y="5301723"/>
            <a:ext cx="1089552" cy="1372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310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F3B62C8-C309-1373-BB72-10EAFA83C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197" y="39621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it-IT" sz="2800" b="1" i="1" u="none" strike="noStrike" baseline="0" dirty="0">
                <a:solidFill>
                  <a:srgbClr val="002060"/>
                </a:solidFill>
                <a:latin typeface="Arial" panose="020B0604020202020204" pitchFamily="34" charset="0"/>
              </a:rPr>
              <a:t>OBIETTIVI</a:t>
            </a:r>
            <a:endParaRPr lang="it-IT" sz="2800" i="1" dirty="0">
              <a:solidFill>
                <a:srgbClr val="002060"/>
              </a:solidFill>
            </a:endParaRP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1C33C85-0338-BB4A-71F4-6FDC4B119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10" y="1195305"/>
            <a:ext cx="4563290" cy="760151"/>
          </a:xfrm>
        </p:spPr>
        <p:txBody>
          <a:bodyPr>
            <a:normAutofit/>
          </a:bodyPr>
          <a:lstStyle/>
          <a:p>
            <a:pPr algn="ctr"/>
            <a:r>
              <a:rPr lang="it-IT" sz="2400" dirty="0">
                <a:solidFill>
                  <a:srgbClr val="002060"/>
                </a:solidFill>
              </a:rPr>
              <a:t>Generali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0C9AC97A-D498-2B1B-8B03-3D8A93CBD0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606" y="2296661"/>
            <a:ext cx="4664847" cy="4483034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it-IT" sz="1800" b="0" i="1" u="none" strike="noStrike" baseline="0" dirty="0">
                <a:solidFill>
                  <a:srgbClr val="002060"/>
                </a:solidFill>
                <a:latin typeface="Arial" panose="020B0604020202020204" pitchFamily="34" charset="0"/>
              </a:rPr>
              <a:t>Favorire nei bambini e ragazzi affetti da patologie croniche, con particolare riferimento a quelle più comuni (asma, allergie, diabete ed epilessia), un'esperienza scolastica il più possibile serena, sovrapponibile a quella dei loro compagni, garantendo il diritto allo studio attraverso la normale integrazione nella comunità scolastica.</a:t>
            </a:r>
          </a:p>
          <a:p>
            <a:pPr algn="l"/>
            <a:r>
              <a:rPr lang="it-IT" sz="1800" b="0" i="1" u="none" strike="noStrike" baseline="0" dirty="0">
                <a:solidFill>
                  <a:srgbClr val="002060"/>
                </a:solidFill>
                <a:latin typeface="Arial" panose="020B0604020202020204" pitchFamily="34" charset="0"/>
              </a:rPr>
              <a:t>Sensibilizzare gli operatori scolastici verso le problematiche connesse alle patologie croniche.</a:t>
            </a:r>
          </a:p>
          <a:p>
            <a:pPr algn="l"/>
            <a:r>
              <a:rPr lang="it-IT" sz="1800" b="0" i="1" u="none" strike="noStrike" baseline="0" dirty="0">
                <a:solidFill>
                  <a:srgbClr val="002060"/>
                </a:solidFill>
                <a:latin typeface="Arial" panose="020B0604020202020204" pitchFamily="34" charset="0"/>
              </a:rPr>
              <a:t>Preparare il personale coinvolto.</a:t>
            </a:r>
          </a:p>
          <a:p>
            <a:pPr algn="l"/>
            <a:r>
              <a:rPr lang="it-IT" sz="1800" b="0" i="1" u="none" strike="noStrike" baseline="0" dirty="0">
                <a:solidFill>
                  <a:srgbClr val="002060"/>
                </a:solidFill>
                <a:latin typeface="Arial" panose="020B0604020202020204" pitchFamily="34" charset="0"/>
              </a:rPr>
              <a:t>Progettare contesti scolastici accoglienti per ciascuna di queste patologie a livello di ambienti, spazi, tempi, materiali, relazioni interne ed esterne.</a:t>
            </a:r>
          </a:p>
          <a:p>
            <a:pPr algn="l"/>
            <a:r>
              <a:rPr lang="it-IT" sz="1800" b="0" i="1" u="none" strike="noStrike" baseline="0" dirty="0">
                <a:solidFill>
                  <a:srgbClr val="002060"/>
                </a:solidFill>
                <a:latin typeface="Arial" panose="020B0604020202020204" pitchFamily="34" charset="0"/>
              </a:rPr>
              <a:t>Creare una cultura della responsabilità nel prendersi cura dei problemi connessi a tali patologie, superando il concetto della delega agli specialisti.</a:t>
            </a:r>
          </a:p>
          <a:p>
            <a:pPr algn="l"/>
            <a:r>
              <a:rPr lang="it-IT" sz="1800" b="0" i="1" u="none" strike="noStrike" baseline="0" dirty="0">
                <a:solidFill>
                  <a:srgbClr val="002060"/>
                </a:solidFill>
                <a:latin typeface="Arial" panose="020B0604020202020204" pitchFamily="34" charset="0"/>
              </a:rPr>
              <a:t>Sviluppare una rete di scambi informativi stabili tra le diverse istituzioni, che, a diverso titolo, si occupano di questi bambini/alunni; tutto ciò nel rispetto delle specifiche competenze che possono e debbono integrarsi.</a:t>
            </a:r>
          </a:p>
          <a:p>
            <a:pPr algn="l"/>
            <a:r>
              <a:rPr lang="it-IT" sz="1800" b="0" i="1" u="none" strike="noStrike" baseline="0" dirty="0">
                <a:solidFill>
                  <a:srgbClr val="002060"/>
                </a:solidFill>
                <a:latin typeface="Arial" panose="020B0604020202020204" pitchFamily="34" charset="0"/>
              </a:rPr>
              <a:t>Accogliere, conoscere e valorizzare i soggetti affetti da patologie croniche come “persone” e non come portatori di patologie.</a:t>
            </a:r>
            <a:endParaRPr lang="it-IT" i="1" dirty="0">
              <a:solidFill>
                <a:srgbClr val="002060"/>
              </a:solidFill>
            </a:endParaRP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CCA4BF35-DCFA-D2B2-3E14-181C37C21F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741164" y="1185307"/>
            <a:ext cx="4402836" cy="823912"/>
          </a:xfrm>
        </p:spPr>
        <p:txBody>
          <a:bodyPr>
            <a:normAutofit/>
          </a:bodyPr>
          <a:lstStyle/>
          <a:p>
            <a:pPr algn="ctr"/>
            <a:r>
              <a:rPr lang="it-IT" sz="2400" dirty="0">
                <a:solidFill>
                  <a:srgbClr val="002060"/>
                </a:solidFill>
              </a:rPr>
              <a:t>Specifici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4698549D-7CE0-050A-C04D-C66A4DBED5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32453" y="2296661"/>
            <a:ext cx="4411546" cy="3947055"/>
          </a:xfrm>
        </p:spPr>
        <p:txBody>
          <a:bodyPr>
            <a:normAutofit/>
          </a:bodyPr>
          <a:lstStyle/>
          <a:p>
            <a:pPr algn="l"/>
            <a:r>
              <a:rPr lang="it-IT" sz="1800" b="0" i="1" u="none" strike="noStrike" baseline="0" dirty="0">
                <a:solidFill>
                  <a:srgbClr val="002060"/>
                </a:solidFill>
                <a:latin typeface="Arial" panose="020B0604020202020204" pitchFamily="34" charset="0"/>
              </a:rPr>
              <a:t>Sostenere la famiglia e la scuola nel processo di inserimento nella comunità scolastica dei bambini ed alunni con patologie croniche.</a:t>
            </a:r>
          </a:p>
          <a:p>
            <a:pPr algn="l"/>
            <a:r>
              <a:rPr lang="it-IT" sz="1800" b="0" i="1" u="none" strike="noStrike" baseline="0" dirty="0">
                <a:solidFill>
                  <a:srgbClr val="002060"/>
                </a:solidFill>
                <a:latin typeface="Arial" panose="020B0604020202020204" pitchFamily="34" charset="0"/>
              </a:rPr>
              <a:t>Promuovere l’appropriatezza delle prestazioni.</a:t>
            </a:r>
          </a:p>
          <a:p>
            <a:pPr algn="l"/>
            <a:r>
              <a:rPr lang="it-IT" sz="1800" b="0" i="1" u="none" strike="noStrike" baseline="0" dirty="0">
                <a:solidFill>
                  <a:srgbClr val="002060"/>
                </a:solidFill>
                <a:latin typeface="Arial" panose="020B0604020202020204" pitchFamily="34" charset="0"/>
              </a:rPr>
              <a:t>Assicurare la presa in carico globale e continuata del bambino/alunno affetto da patologie croniche mediante un percorso integrato tra tutte le figure e i Servizi territoriali coinvolti.</a:t>
            </a:r>
          </a:p>
          <a:p>
            <a:pPr algn="l"/>
            <a:r>
              <a:rPr lang="it-IT" sz="1800" b="0" i="1" u="none" strike="noStrike" baseline="0" dirty="0">
                <a:solidFill>
                  <a:srgbClr val="002060"/>
                </a:solidFill>
                <a:latin typeface="Arial" panose="020B0604020202020204" pitchFamily="34" charset="0"/>
              </a:rPr>
              <a:t>Migliorare la qualità reale e percepita dell’integrazione tra Famiglia/ASL/Scuola</a:t>
            </a:r>
            <a:endParaRPr lang="it-IT" i="1" dirty="0">
              <a:solidFill>
                <a:srgbClr val="002060"/>
              </a:solidFill>
            </a:endParaRPr>
          </a:p>
        </p:txBody>
      </p:sp>
      <p:pic>
        <p:nvPicPr>
          <p:cNvPr id="9" name="Picture 2" descr="Risultati immagini per lente d'ingrandimento">
            <a:extLst>
              <a:ext uri="{FF2B5EF4-FFF2-40B4-BE49-F238E27FC236}">
                <a16:creationId xmlns:a16="http://schemas.microsoft.com/office/drawing/2014/main" id="{430AF073-2860-5283-6932-EC30CBB7B8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8922" y="5658553"/>
            <a:ext cx="811171" cy="102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" y="152177"/>
            <a:ext cx="1478845" cy="2066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96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FA13BA3B-51B3-7F35-9607-C4F949174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/>
          <a:lstStyle/>
          <a:p>
            <a:pPr algn="ctr"/>
            <a:r>
              <a:rPr lang="it-IT" b="1" dirty="0"/>
              <a:t>Take-home Message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2178EAB-B99C-E73B-6ED1-A6B782E5488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863600"/>
            <a:ext cx="9144001" cy="6342063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it-IT" b="1" i="1" dirty="0">
                <a:solidFill>
                  <a:srgbClr val="002060"/>
                </a:solidFill>
              </a:rPr>
              <a:t>Chi può fare l’intervento?</a:t>
            </a:r>
          </a:p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Genitori, alunno, personale sanitario, persone delegate dai genitori (familiari o persone esterne alla famiglia), personale scolastico disponibile e  formato/informato.</a:t>
            </a:r>
          </a:p>
          <a:p>
            <a:pPr marL="0" indent="0">
              <a:buNone/>
            </a:pPr>
            <a:endParaRPr lang="it-IT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2.       </a:t>
            </a:r>
            <a:r>
              <a:rPr lang="it-IT" b="1" i="1" dirty="0">
                <a:solidFill>
                  <a:srgbClr val="002060"/>
                </a:solidFill>
              </a:rPr>
              <a:t>Cosa fare nel caso sia l’alunno a provvedere all’intervento?</a:t>
            </a:r>
          </a:p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Se minore acquisire apposita dichiarazione a firma dei genitori attestante l’avvenuto raggiungimento di autonomia di gestione del proprio bisogno di salute che specifichi l’eventuale necessità di affiancamento del personale scolastico ed i termini dello stesso. In caso di alunno maggiorenne è facoltà dello studente comunicare  l’auto-effettuazione dell’intervento anche in ragione della necessità che la Scuola conosca la problematica di salute per la gestione di eventuali  situazioni di emergenza.</a:t>
            </a:r>
          </a:p>
          <a:p>
            <a:pPr marL="0" indent="0">
              <a:buNone/>
            </a:pPr>
            <a:endParaRPr lang="it-IT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3.       </a:t>
            </a:r>
            <a:r>
              <a:rPr lang="it-IT" b="1" i="1" dirty="0">
                <a:solidFill>
                  <a:srgbClr val="002060"/>
                </a:solidFill>
              </a:rPr>
              <a:t>Quali le condizioni per l’esecuzione dell’intervento?</a:t>
            </a:r>
          </a:p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Necessità dell’intervento in orario scolastico ed assenza di discrezionalità tecnica o, se la stessa è presente, limitata entro parametri definiti; gli interventi non devono richiedere il possesso di abilitazioni specialistiche di tipo sanitario. </a:t>
            </a:r>
          </a:p>
          <a:p>
            <a:pPr marL="0" indent="0">
              <a:buNone/>
            </a:pPr>
            <a:endParaRPr lang="it-IT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4.       </a:t>
            </a:r>
            <a:r>
              <a:rPr lang="it-IT" b="1" i="1" dirty="0">
                <a:solidFill>
                  <a:srgbClr val="002060"/>
                </a:solidFill>
              </a:rPr>
              <a:t>Ed in caso di modifiche del piano terapeutico?</a:t>
            </a:r>
          </a:p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E’ compito dei genitori comunicare ogni notizia utile ai fini dell’appropriatezza dell’intervento.</a:t>
            </a:r>
          </a:p>
          <a:p>
            <a:pPr marL="0" indent="0">
              <a:buNone/>
            </a:pPr>
            <a:endParaRPr lang="it-IT" dirty="0">
              <a:solidFill>
                <a:srgbClr val="002060"/>
              </a:solidFill>
            </a:endParaRPr>
          </a:p>
          <a:p>
            <a:pPr marL="457200" indent="-457200">
              <a:buAutoNum type="arabicPeriod" startAt="5"/>
            </a:pPr>
            <a:r>
              <a:rPr lang="it-IT" b="1" i="1" dirty="0">
                <a:solidFill>
                  <a:srgbClr val="002060"/>
                </a:solidFill>
              </a:rPr>
              <a:t>Chi deve fornire i farmaci e quanto necessario per l’intervento?</a:t>
            </a:r>
          </a:p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E’ compito dei genitori fornire i farmaci in confezione integra, sostituendoli alla data di scadenza e quant’altro necessario.</a:t>
            </a: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6" name="Picture 2" descr="Risultati immagini per lente d'ingrandimento">
            <a:extLst>
              <a:ext uri="{FF2B5EF4-FFF2-40B4-BE49-F238E27FC236}">
                <a16:creationId xmlns:a16="http://schemas.microsoft.com/office/drawing/2014/main" id="{2FFC552E-9FFF-70F9-FEF9-6259CEA8BE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0"/>
            <a:ext cx="914400" cy="115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242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2178EAB-B99C-E73B-6ED1-A6B782E54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133" y="313266"/>
            <a:ext cx="8881534" cy="6341533"/>
          </a:xfrm>
          <a:gradFill>
            <a:gsLst>
              <a:gs pos="0">
                <a:srgbClr val="0070C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6.    </a:t>
            </a:r>
            <a:r>
              <a:rPr lang="it-IT" b="1" i="1" dirty="0">
                <a:solidFill>
                  <a:srgbClr val="002060"/>
                </a:solidFill>
              </a:rPr>
              <a:t>Sono possibili variazioni estemporanee della terapia?</a:t>
            </a:r>
          </a:p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Si, solo dai genitori in possesso di dichiarazione medica rilasciata dalla struttura specialistica che ha in carico il soggetto attestante che il grado di competenza raggiunto renda gli stessi idonei a variare/adeguare la terapia.</a:t>
            </a:r>
          </a:p>
          <a:p>
            <a:pPr marL="0" indent="0">
              <a:buNone/>
            </a:pPr>
            <a:endParaRPr lang="it-IT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7.    </a:t>
            </a:r>
            <a:r>
              <a:rPr lang="it-IT" b="1" i="1" dirty="0">
                <a:solidFill>
                  <a:srgbClr val="002060"/>
                </a:solidFill>
              </a:rPr>
              <a:t>Ed in caso di assenza del personale cui è affidato l’intervento?</a:t>
            </a:r>
          </a:p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Laddove si verificasse questa evenienza, i genitori in prima persona dovranno assicurare l’intervento in caso di necessità.</a:t>
            </a:r>
          </a:p>
          <a:p>
            <a:pPr marL="0" indent="0">
              <a:buNone/>
            </a:pPr>
            <a:endParaRPr lang="it-IT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8.    </a:t>
            </a:r>
            <a:r>
              <a:rPr lang="it-IT" b="1" i="1" dirty="0">
                <a:solidFill>
                  <a:srgbClr val="002060"/>
                </a:solidFill>
              </a:rPr>
              <a:t>Dove eseguire l’intervento?</a:t>
            </a:r>
          </a:p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Nella scuola andrà identificato un locale idoneo anche al fine di tutelare le esigenze di riservatezza.</a:t>
            </a:r>
          </a:p>
          <a:p>
            <a:pPr marL="0" indent="0">
              <a:buNone/>
            </a:pPr>
            <a:endParaRPr lang="it-IT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it-IT" b="1" dirty="0">
                <a:solidFill>
                  <a:srgbClr val="002060"/>
                </a:solidFill>
              </a:rPr>
              <a:t>9.    </a:t>
            </a:r>
            <a:r>
              <a:rPr lang="it-IT" b="1" i="1" dirty="0">
                <a:solidFill>
                  <a:srgbClr val="002060"/>
                </a:solidFill>
              </a:rPr>
              <a:t>L’avvenuto intervento va registrato per opportuno monitoraggio?  </a:t>
            </a:r>
          </a:p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La Scuola dovrà predisporre la tenuta di un Registro giornaliero relativo alla somministrazione dei farmaci per ciascun allievo affinché venga attestata ogni somministrazione ed il nome dell’adulto autorizzato che ha provveduto o ha assistito alla medesima.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2" name="Picture 2" descr="Risultati immagini per lente d'ingrandimento">
            <a:extLst>
              <a:ext uri="{FF2B5EF4-FFF2-40B4-BE49-F238E27FC236}">
                <a16:creationId xmlns:a16="http://schemas.microsoft.com/office/drawing/2014/main" id="{26C5BB2B-631D-ECCE-7EB3-8BC53C7C9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7682" y="313266"/>
            <a:ext cx="886985" cy="111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526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5A70371-39BA-CC58-A865-268B3AAAB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17" y="581024"/>
            <a:ext cx="8777816" cy="5464175"/>
          </a:xfrm>
        </p:spPr>
        <p:txBody>
          <a:bodyPr>
            <a:normAutofit/>
          </a:bodyPr>
          <a:lstStyle/>
          <a:p>
            <a:pPr marL="457200" indent="-457200">
              <a:buAutoNum type="arabicPeriod" startAt="10"/>
            </a:pPr>
            <a:r>
              <a:rPr lang="it-IT" b="1" i="1" dirty="0">
                <a:solidFill>
                  <a:srgbClr val="002060"/>
                </a:solidFill>
              </a:rPr>
              <a:t>Quali i compiti del personale scolastico/formativo che non si è reso  disponibile all’intervento?</a:t>
            </a:r>
          </a:p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Tutto il personale è comunque tenuto ad acquisire ogni informazione utile a garantire la necessaria vigilanza sul benessere dell’alunno.</a:t>
            </a:r>
          </a:p>
          <a:p>
            <a:pPr marL="0" indent="0">
              <a:buNone/>
            </a:pPr>
            <a:endParaRPr lang="it-IT" dirty="0">
              <a:solidFill>
                <a:srgbClr val="002060"/>
              </a:solidFill>
            </a:endParaRPr>
          </a:p>
          <a:p>
            <a:pPr marL="457200" indent="-457200">
              <a:buAutoNum type="arabicPeriod" startAt="11"/>
            </a:pPr>
            <a:r>
              <a:rPr lang="it-IT" b="1" i="1" dirty="0">
                <a:solidFill>
                  <a:srgbClr val="002060"/>
                </a:solidFill>
              </a:rPr>
              <a:t>Cosa fare in caso di farmaci che richiedano il rispetto della «catena del    freddo»? </a:t>
            </a:r>
          </a:p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In caso di conservazione di farmaci in frigorifero occorrerà fare riferimento al Distretto Sanitario di competenza.</a:t>
            </a:r>
          </a:p>
          <a:p>
            <a:pPr marL="0" indent="0">
              <a:buNone/>
            </a:pPr>
            <a:endParaRPr lang="it-IT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12.    </a:t>
            </a:r>
            <a:r>
              <a:rPr lang="it-IT" b="1" i="1" dirty="0">
                <a:solidFill>
                  <a:srgbClr val="002060"/>
                </a:solidFill>
              </a:rPr>
              <a:t>Cosa fare in caso si configurino situazioni di emergenza?</a:t>
            </a:r>
          </a:p>
          <a:p>
            <a:pPr marL="0" indent="0">
              <a:buNone/>
            </a:pPr>
            <a:r>
              <a:rPr lang="it-IT" dirty="0">
                <a:solidFill>
                  <a:srgbClr val="002060"/>
                </a:solidFill>
              </a:rPr>
              <a:t>Attivare immediatamente la rete dell’emergenza-urgenza (118) e contattare i genitori, fermo restando l’intervento dell’addetto al </a:t>
            </a:r>
            <a:r>
              <a:rPr lang="it-IT">
                <a:solidFill>
                  <a:srgbClr val="002060"/>
                </a:solidFill>
              </a:rPr>
              <a:t>primo soccorso.</a:t>
            </a:r>
            <a:endParaRPr lang="it-IT" dirty="0">
              <a:solidFill>
                <a:srgbClr val="002060"/>
              </a:solidFill>
            </a:endParaRPr>
          </a:p>
          <a:p>
            <a:endParaRPr lang="it-IT" dirty="0"/>
          </a:p>
        </p:txBody>
      </p:sp>
      <p:pic>
        <p:nvPicPr>
          <p:cNvPr id="4" name="Picture 2" descr="Risultati immagini per lente d'ingrandimento">
            <a:extLst>
              <a:ext uri="{FF2B5EF4-FFF2-40B4-BE49-F238E27FC236}">
                <a16:creationId xmlns:a16="http://schemas.microsoft.com/office/drawing/2014/main" id="{30DA2A1E-9407-ACF3-C5A7-006C41BD3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5" y="5285323"/>
            <a:ext cx="1089552" cy="1372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207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10C163A-765B-663F-3375-A31EBD838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106" y="516467"/>
            <a:ext cx="8365787" cy="5825066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106" y="516467"/>
            <a:ext cx="3755724" cy="165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68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42123</TotalTime>
  <Words>1111</Words>
  <Application>Microsoft Office PowerPoint</Application>
  <PresentationFormat>Presentazione su schermo (4:3)</PresentationFormat>
  <Paragraphs>82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2" baseType="lpstr">
      <vt:lpstr>Arial</vt:lpstr>
      <vt:lpstr>Arial-ItalicMT</vt:lpstr>
      <vt:lpstr>ArialMT</vt:lpstr>
      <vt:lpstr>Calibri</vt:lpstr>
      <vt:lpstr>Calibri Light</vt:lpstr>
      <vt:lpstr>Tema di Office</vt:lpstr>
      <vt:lpstr>Marina Tesorone Direttore UOC Tutela della Salute della Donna, del Bambino e dell’Adolescente</vt:lpstr>
      <vt:lpstr>Presentazione standard di PowerPoint</vt:lpstr>
      <vt:lpstr>Presentazione standard di PowerPoint</vt:lpstr>
      <vt:lpstr>Presentazione standard di PowerPoint</vt:lpstr>
      <vt:lpstr>Le istanze pervenute a.s. 2023/2024</vt:lpstr>
      <vt:lpstr>Le istanze pervenute a.s. 2024/2025</vt:lpstr>
      <vt:lpstr>Il questionario di gradimento  (a.s. 2024/2025)</vt:lpstr>
      <vt:lpstr>Le istanze pervenute a.s. 2025/2026</vt:lpstr>
      <vt:lpstr>I riferimenti normativi</vt:lpstr>
      <vt:lpstr>Definire e condividere, con tutti i soggetti istituzionali coinvolti, i percorsi più opportuni per assicurare il pieno godimento della salute psico-fisica all’interno delle situazioni di vita del bambino/ragazzo che ha innanzitutto il diritto a svolgere le normali attività legate alla sua età, tutelandolo da sensazioni di diversità o fattori di emarginazione e nello stesso tempo garantendo l’assistenza, le cure e le attenzioni necessarie.</vt:lpstr>
      <vt:lpstr>Presentazione standard di PowerPoint</vt:lpstr>
      <vt:lpstr>OBIETTIVI</vt:lpstr>
      <vt:lpstr>Take-home Message</vt:lpstr>
      <vt:lpstr>Presentazione standard di PowerPoint</vt:lpstr>
      <vt:lpstr>Presentazione standard di PowerPoint</vt:lpstr>
      <vt:lpstr>Presentazione standard di PowerPoint</vt:lpstr>
    </vt:vector>
  </TitlesOfParts>
  <Company>SRV-SCCM-2K8-1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Rossella Bellopede</dc:creator>
  <cp:lastModifiedBy>Marina Tesorone</cp:lastModifiedBy>
  <cp:revision>79</cp:revision>
  <dcterms:created xsi:type="dcterms:W3CDTF">2020-11-09T12:27:05Z</dcterms:created>
  <dcterms:modified xsi:type="dcterms:W3CDTF">2026-01-22T17:32:17Z</dcterms:modified>
</cp:coreProperties>
</file>